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56" r:id="rId2"/>
    <p:sldId id="629" r:id="rId3"/>
    <p:sldId id="594" r:id="rId4"/>
    <p:sldId id="626" r:id="rId5"/>
    <p:sldId id="620" r:id="rId6"/>
    <p:sldId id="621" r:id="rId7"/>
    <p:sldId id="627" r:id="rId8"/>
    <p:sldId id="623" r:id="rId9"/>
    <p:sldId id="624" r:id="rId10"/>
    <p:sldId id="625" r:id="rId11"/>
    <p:sldId id="628" r:id="rId12"/>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Van Acker" initials="TVA" lastIdx="0" clrIdx="0">
    <p:extLst/>
  </p:cmAuthor>
  <p:cmAuthor id="2" name="Mariet Vrancken"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A4D3E"/>
    <a:srgbClr val="FFFFFF"/>
    <a:srgbClr val="CC00CC"/>
    <a:srgbClr val="52B62C"/>
    <a:srgbClr val="E7E6E6"/>
    <a:srgbClr val="D4D0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9" autoAdjust="0"/>
    <p:restoredTop sz="85800" autoAdjust="0"/>
  </p:normalViewPr>
  <p:slideViewPr>
    <p:cSldViewPr snapToGrid="0" snapToObjects="1" showGuides="1">
      <p:cViewPr varScale="1">
        <p:scale>
          <a:sx n="73" d="100"/>
          <a:sy n="73" d="100"/>
        </p:scale>
        <p:origin x="1670"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80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B9BDD4-85FA-5244-A9E0-FDB84974B7DF}" type="datetimeFigureOut">
              <a:t>28/03/2018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7A35CB-7719-BC41-A3E0-C846161C5E84}" type="slidenum">
              <a:t>‹nr.›</a:t>
            </a:fld>
            <a:endParaRPr lang="nl-NL"/>
          </a:p>
        </p:txBody>
      </p:sp>
    </p:spTree>
    <p:extLst>
      <p:ext uri="{BB962C8B-B14F-4D97-AF65-F5344CB8AC3E}">
        <p14:creationId xmlns:p14="http://schemas.microsoft.com/office/powerpoint/2010/main" val="2618074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8B653-BF25-114F-8A3C-2D1A23550CAA}" type="datetimeFigureOut">
              <a:t>28/03/2018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C9CD15-DFF4-A94F-8509-70594D0B77D2}" type="slidenum">
              <a:t>‹nr.›</a:t>
            </a:fld>
            <a:endParaRPr lang="nl-NL"/>
          </a:p>
        </p:txBody>
      </p:sp>
    </p:spTree>
    <p:extLst>
      <p:ext uri="{BB962C8B-B14F-4D97-AF65-F5344CB8AC3E}">
        <p14:creationId xmlns:p14="http://schemas.microsoft.com/office/powerpoint/2010/main" val="408628042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nl-BE" dirty="0" smtClean="0"/>
          </a:p>
        </p:txBody>
      </p:sp>
      <p:sp>
        <p:nvSpPr>
          <p:cNvPr id="4" name="Slide Number Placeholder 3"/>
          <p:cNvSpPr>
            <a:spLocks noGrp="1"/>
          </p:cNvSpPr>
          <p:nvPr>
            <p:ph type="sldNum" sz="quarter" idx="10"/>
          </p:nvPr>
        </p:nvSpPr>
        <p:spPr/>
        <p:txBody>
          <a:bodyPr/>
          <a:lstStyle/>
          <a:p>
            <a:fld id="{72C9CD15-DFF4-A94F-8509-70594D0B77D2}" type="slidenum">
              <a:rPr lang="nl-BE" smtClean="0">
                <a:solidFill>
                  <a:prstClr val="black"/>
                </a:solidFill>
              </a:rPr>
              <a:pPr/>
              <a:t>2</a:t>
            </a:fld>
            <a:endParaRPr lang="nl-BE">
              <a:solidFill>
                <a:prstClr val="black"/>
              </a:solidFill>
            </a:endParaRPr>
          </a:p>
        </p:txBody>
      </p:sp>
    </p:spTree>
    <p:extLst>
      <p:ext uri="{BB962C8B-B14F-4D97-AF65-F5344CB8AC3E}">
        <p14:creationId xmlns:p14="http://schemas.microsoft.com/office/powerpoint/2010/main" val="298699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C9CD15-DFF4-A94F-8509-70594D0B77D2}"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4243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7" name="Groeperen 6"/>
          <p:cNvGrpSpPr/>
          <p:nvPr userDrawn="1"/>
        </p:nvGrpSpPr>
        <p:grpSpPr>
          <a:xfrm>
            <a:off x="640844" y="4793484"/>
            <a:ext cx="2472304" cy="754380"/>
            <a:chOff x="685800" y="5715000"/>
            <a:chExt cx="2747004" cy="838200"/>
          </a:xfrm>
        </p:grpSpPr>
        <p:pic>
          <p:nvPicPr>
            <p:cNvPr id="8" name="Afbeelding 7" descr="FS-symbooltjes.jpg"/>
            <p:cNvPicPr>
              <a:picLocks noChangeAspect="1"/>
            </p:cNvPicPr>
            <p:nvPr userDrawn="1"/>
          </p:nvPicPr>
          <p:blipFill>
            <a:blip r:embed="rId2" cstate="email">
              <a:grayscl/>
              <a:lum/>
              <a:alphaModFix amt="40000"/>
              <a:extLst>
                <a:ext uri="{28A0092B-C50C-407E-A947-70E740481C1C}">
                  <a14:useLocalDpi xmlns:a14="http://schemas.microsoft.com/office/drawing/2010/main"/>
                </a:ext>
              </a:extLst>
            </a:blip>
            <a:srcRect/>
            <a:stretch>
              <a:fillRect/>
            </a:stretch>
          </p:blipFill>
          <p:spPr>
            <a:xfrm>
              <a:off x="685800" y="5715000"/>
              <a:ext cx="866785" cy="831215"/>
            </a:xfrm>
            <a:prstGeom prst="rect">
              <a:avLst/>
            </a:prstGeom>
          </p:spPr>
        </p:pic>
        <p:pic>
          <p:nvPicPr>
            <p:cNvPr id="9" name="Afbeelding 8" descr="FS-symbooltjes.jpg"/>
            <p:cNvPicPr>
              <a:picLocks noChangeAspect="1"/>
            </p:cNvPicPr>
            <p:nvPr userDrawn="1"/>
          </p:nvPicPr>
          <p:blipFill>
            <a:blip r:embed="rId3" cstate="email">
              <a:grayscl/>
              <a:lum/>
              <a:alphaModFix amt="40000"/>
              <a:extLst>
                <a:ext uri="{28A0092B-C50C-407E-A947-70E740481C1C}">
                  <a14:useLocalDpi xmlns:a14="http://schemas.microsoft.com/office/drawing/2010/main"/>
                </a:ext>
              </a:extLst>
            </a:blip>
            <a:srcRect/>
            <a:stretch>
              <a:fillRect/>
            </a:stretch>
          </p:blipFill>
          <p:spPr>
            <a:xfrm>
              <a:off x="1666890" y="5721985"/>
              <a:ext cx="800095" cy="831215"/>
            </a:xfrm>
            <a:prstGeom prst="rect">
              <a:avLst/>
            </a:prstGeom>
          </p:spPr>
        </p:pic>
        <p:pic>
          <p:nvPicPr>
            <p:cNvPr id="10" name="Afbeelding 9" descr="FS-symbooltjes.jpg"/>
            <p:cNvPicPr>
              <a:picLocks noChangeAspect="1"/>
            </p:cNvPicPr>
            <p:nvPr userDrawn="1"/>
          </p:nvPicPr>
          <p:blipFill>
            <a:blip r:embed="rId4" cstate="email">
              <a:grayscl/>
              <a:lum/>
              <a:alphaModFix amt="40000"/>
              <a:extLst>
                <a:ext uri="{28A0092B-C50C-407E-A947-70E740481C1C}">
                  <a14:useLocalDpi xmlns:a14="http://schemas.microsoft.com/office/drawing/2010/main"/>
                </a:ext>
              </a:extLst>
            </a:blip>
            <a:srcRect/>
            <a:stretch>
              <a:fillRect/>
            </a:stretch>
          </p:blipFill>
          <p:spPr>
            <a:xfrm>
              <a:off x="2619385" y="5715000"/>
              <a:ext cx="813419" cy="831215"/>
            </a:xfrm>
            <a:prstGeom prst="rect">
              <a:avLst/>
            </a:prstGeom>
          </p:spPr>
        </p:pic>
      </p:grpSp>
      <p:sp>
        <p:nvSpPr>
          <p:cNvPr id="2" name="Titel 1"/>
          <p:cNvSpPr>
            <a:spLocks noGrp="1"/>
          </p:cNvSpPr>
          <p:nvPr>
            <p:ph type="ctrTitle"/>
          </p:nvPr>
        </p:nvSpPr>
        <p:spPr>
          <a:xfrm>
            <a:off x="685800" y="1213707"/>
            <a:ext cx="7772400" cy="2386744"/>
          </a:xfrm>
        </p:spPr>
        <p:txBody>
          <a:bodyPr anchor="b" anchorCtr="0">
            <a:normAutofit/>
          </a:bodyPr>
          <a:lstStyle>
            <a:lvl1pPr>
              <a:defRPr sz="6000"/>
            </a:lvl1pPr>
          </a:lstStyle>
          <a:p>
            <a:r>
              <a:rPr lang="nl-BE"/>
              <a:t>Titelstijl van model bewerken</a:t>
            </a:r>
            <a:endParaRPr lang="nl-NL"/>
          </a:p>
        </p:txBody>
      </p:sp>
      <p:sp>
        <p:nvSpPr>
          <p:cNvPr id="3" name="Subtitel 2"/>
          <p:cNvSpPr>
            <a:spLocks noGrp="1"/>
          </p:cNvSpPr>
          <p:nvPr>
            <p:ph type="subTitle" idx="1" hasCustomPrompt="1"/>
          </p:nvPr>
        </p:nvSpPr>
        <p:spPr>
          <a:xfrm>
            <a:off x="685800" y="3717630"/>
            <a:ext cx="7772400" cy="1036051"/>
          </a:xfrm>
        </p:spPr>
        <p:txBody>
          <a:bodyPr>
            <a:normAutofit/>
          </a:bodyPr>
          <a:lstStyle>
            <a:lvl1pPr marL="0" indent="0" algn="l">
              <a:buNone/>
              <a:defRPr sz="2800" b="1" i="1">
                <a:solidFill>
                  <a:srgbClr val="52B62C"/>
                </a:solidFill>
                <a:latin typeface="Helvetica Neue"/>
                <a:cs typeface="Helvetica Ne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Ondertitel</a:t>
            </a:r>
            <a:endParaRPr lang="nl-NL"/>
          </a:p>
        </p:txBody>
      </p:sp>
      <p:pic>
        <p:nvPicPr>
          <p:cNvPr id="13" name="FS.jpg"/>
          <p:cNvPicPr/>
          <p:nvPr userDrawn="1"/>
        </p:nvPicPr>
        <p:blipFill>
          <a:blip r:embed="rId5" cstate="email">
            <a:extLst>
              <a:ext uri="{28A0092B-C50C-407E-A947-70E740481C1C}">
                <a14:useLocalDpi xmlns:a14="http://schemas.microsoft.com/office/drawing/2010/main"/>
              </a:ext>
            </a:extLst>
          </a:blip>
          <a:srcRect/>
          <a:stretch>
            <a:fillRect/>
          </a:stretch>
        </p:blipFill>
        <p:spPr>
          <a:xfrm>
            <a:off x="6500443" y="5257800"/>
            <a:ext cx="2110157" cy="1348147"/>
          </a:xfrm>
          <a:prstGeom prst="rect">
            <a:avLst/>
          </a:prstGeom>
          <a:ln w="12700">
            <a:miter lim="400000"/>
          </a:ln>
        </p:spPr>
      </p:pic>
      <p:sp>
        <p:nvSpPr>
          <p:cNvPr id="17" name="Tijdelijke aanduiding voor inhoud 16"/>
          <p:cNvSpPr>
            <a:spLocks noGrp="1"/>
          </p:cNvSpPr>
          <p:nvPr>
            <p:ph sz="quarter" idx="10" hasCustomPrompt="1"/>
          </p:nvPr>
        </p:nvSpPr>
        <p:spPr>
          <a:xfrm>
            <a:off x="685800" y="5548313"/>
            <a:ext cx="5814643" cy="1057275"/>
          </a:xfrm>
        </p:spPr>
        <p:txBody>
          <a:bodyPr>
            <a:normAutofit/>
          </a:bodyPr>
          <a:lstStyle>
            <a:lvl1pPr>
              <a:buFont typeface="Arial"/>
              <a:buNone/>
              <a:defRPr sz="2000" b="0" i="0" baseline="0">
                <a:solidFill>
                  <a:srgbClr val="595959"/>
                </a:solidFill>
                <a:latin typeface="Helvetica Neue Light"/>
                <a:cs typeface="Helvetica Neue Light"/>
              </a:defRPr>
            </a:lvl1pPr>
          </a:lstStyle>
          <a:p>
            <a:pPr lvl="0"/>
            <a:r>
              <a:rPr lang="nl-BE"/>
              <a:t>Naam - Datum - Locatie</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522201" cy="1143000"/>
          </a:xfrm>
        </p:spPr>
        <p:txBody>
          <a:bodyPr/>
          <a:lstStyle/>
          <a:p>
            <a:r>
              <a:rPr lang="nl-BE"/>
              <a:t>Titelstijl van model bewerken</a:t>
            </a:r>
            <a:endParaRPr lang="nl-NL"/>
          </a:p>
        </p:txBody>
      </p:sp>
      <p:sp>
        <p:nvSpPr>
          <p:cNvPr id="3" name="Tijdelijke aanduiding voor inhoud 2"/>
          <p:cNvSpPr>
            <a:spLocks noGrp="1"/>
          </p:cNvSpPr>
          <p:nvPr>
            <p:ph idx="1" hasCustomPrompt="1"/>
          </p:nvPr>
        </p:nvSpPr>
        <p:spPr>
          <a:xfrm>
            <a:off x="457200" y="1600200"/>
            <a:ext cx="8229600" cy="4525963"/>
          </a:xfrm>
        </p:spPr>
        <p:txBody>
          <a:bodyPr/>
          <a:lstStyle>
            <a:lvl1pPr>
              <a:defRPr baseline="0"/>
            </a:lvl1pPr>
          </a:lstStyle>
          <a:p>
            <a:pPr lvl="0"/>
            <a:r>
              <a:rPr lang="nl-BE"/>
              <a:t>Eerste niveau</a:t>
            </a:r>
          </a:p>
          <a:p>
            <a:pPr lvl="1"/>
            <a:r>
              <a:rPr lang="nl-BE"/>
              <a:t>Tweede niveau</a:t>
            </a:r>
          </a:p>
          <a:p>
            <a:pPr lvl="2"/>
            <a:r>
              <a:rPr lang="nl-BE"/>
              <a:t>Derde niveau</a:t>
            </a:r>
          </a:p>
          <a:p>
            <a:pPr lvl="3"/>
            <a:r>
              <a:rPr lang="nl-BE"/>
              <a:t>Vierde niveau</a:t>
            </a:r>
          </a:p>
        </p:txBody>
      </p:sp>
      <p:pic>
        <p:nvPicPr>
          <p:cNvPr id="7" name="Afbeelding 6" descr="FS s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2920" y="304800"/>
            <a:ext cx="792480" cy="706120"/>
          </a:xfrm>
          <a:prstGeom prst="rect">
            <a:avLst/>
          </a:prstGeom>
        </p:spPr>
      </p:pic>
      <p:sp>
        <p:nvSpPr>
          <p:cNvPr id="8" name="Tijdelijke aanduiding voor dianummer 6"/>
          <p:cNvSpPr>
            <a:spLocks noGrp="1"/>
          </p:cNvSpPr>
          <p:nvPr>
            <p:ph type="sldNum" sz="quarter" idx="4"/>
          </p:nvPr>
        </p:nvSpPr>
        <p:spPr>
          <a:xfrm>
            <a:off x="6553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vert="horz" lIns="91440" tIns="45720" rIns="91440" bIns="45720" rtlCol="0" anchor="ctr"/>
          <a:lstStyle>
            <a:lvl1pPr algn="r">
              <a:defRPr sz="1400">
                <a:solidFill>
                  <a:srgbClr val="52B62C"/>
                </a:solidFill>
                <a:latin typeface="Helvetica Neue"/>
                <a:cs typeface="Helvetica Neue"/>
              </a:defRPr>
            </a:lvl1pPr>
          </a:lstStyle>
          <a:p>
            <a:fld id="{9331019C-3939-5F43-B75D-CFD4E736BA37}"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8" name="Titel 1"/>
          <p:cNvSpPr>
            <a:spLocks noGrp="1"/>
          </p:cNvSpPr>
          <p:nvPr>
            <p:ph type="title"/>
          </p:nvPr>
        </p:nvSpPr>
        <p:spPr>
          <a:xfrm>
            <a:off x="457200" y="274638"/>
            <a:ext cx="7522201" cy="1143000"/>
          </a:xfrm>
        </p:spPr>
        <p:txBody>
          <a:bodyPr/>
          <a:lstStyle/>
          <a:p>
            <a:r>
              <a:rPr lang="nl-BE"/>
              <a:t>Titelstijl van model bewerken</a:t>
            </a:r>
            <a:endParaRPr lang="nl-NL"/>
          </a:p>
        </p:txBody>
      </p:sp>
      <p:pic>
        <p:nvPicPr>
          <p:cNvPr id="9" name="Afbeelding 8" descr="FS s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2920" y="304800"/>
            <a:ext cx="792480" cy="706120"/>
          </a:xfrm>
          <a:prstGeom prst="rect">
            <a:avLst/>
          </a:prstGeom>
        </p:spPr>
      </p:pic>
      <p:sp>
        <p:nvSpPr>
          <p:cNvPr id="10" name="Tijdelijke aanduiding voor dianummer 6"/>
          <p:cNvSpPr>
            <a:spLocks noGrp="1"/>
          </p:cNvSpPr>
          <p:nvPr>
            <p:ph type="sldNum" sz="quarter" idx="4"/>
          </p:nvPr>
        </p:nvSpPr>
        <p:spPr>
          <a:xfrm>
            <a:off x="6553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vert="horz" lIns="91440" tIns="45720" rIns="91440" bIns="45720" rtlCol="0" anchor="ctr"/>
          <a:lstStyle>
            <a:lvl1pPr algn="r">
              <a:defRPr sz="1400">
                <a:solidFill>
                  <a:srgbClr val="52B62C"/>
                </a:solidFill>
                <a:latin typeface="Helvetica Neue"/>
                <a:cs typeface="Helvetica Neue"/>
              </a:defRPr>
            </a:lvl1pPr>
          </a:lstStyle>
          <a:p>
            <a:fld id="{9331019C-3939-5F43-B75D-CFD4E736BA37}"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tel 1"/>
          <p:cNvSpPr>
            <a:spLocks noGrp="1"/>
          </p:cNvSpPr>
          <p:nvPr>
            <p:ph type="title"/>
          </p:nvPr>
        </p:nvSpPr>
        <p:spPr>
          <a:xfrm>
            <a:off x="457200" y="274638"/>
            <a:ext cx="7522201" cy="1143000"/>
          </a:xfrm>
        </p:spPr>
        <p:txBody>
          <a:bodyPr/>
          <a:lstStyle/>
          <a:p>
            <a:r>
              <a:rPr lang="nl-BE"/>
              <a:t>Titelstijl van model bewerken</a:t>
            </a:r>
            <a:endParaRPr lang="nl-NL"/>
          </a:p>
        </p:txBody>
      </p:sp>
      <p:pic>
        <p:nvPicPr>
          <p:cNvPr id="7" name="Afbeelding 6" descr="FS s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2920" y="304800"/>
            <a:ext cx="792480" cy="706120"/>
          </a:xfrm>
          <a:prstGeom prst="rect">
            <a:avLst/>
          </a:prstGeom>
        </p:spPr>
      </p:pic>
      <p:sp>
        <p:nvSpPr>
          <p:cNvPr id="8" name="Tijdelijke aanduiding voor dianummer 6"/>
          <p:cNvSpPr>
            <a:spLocks noGrp="1"/>
          </p:cNvSpPr>
          <p:nvPr>
            <p:ph type="sldNum" sz="quarter" idx="4"/>
          </p:nvPr>
        </p:nvSpPr>
        <p:spPr>
          <a:xfrm>
            <a:off x="6553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vert="horz" lIns="91440" tIns="45720" rIns="91440" bIns="45720" rtlCol="0" anchor="ctr"/>
          <a:lstStyle>
            <a:lvl1pPr algn="r">
              <a:defRPr sz="1400">
                <a:solidFill>
                  <a:srgbClr val="52B62C"/>
                </a:solidFill>
                <a:latin typeface="Helvetica Neue"/>
                <a:cs typeface="Helvetica Neue"/>
              </a:defRPr>
            </a:lvl1pPr>
          </a:lstStyle>
          <a:p>
            <a:fld id="{9331019C-3939-5F43-B75D-CFD4E736BA37}"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Titel</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Eerste niveau</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ianummer 6"/>
          <p:cNvSpPr>
            <a:spLocks noGrp="1"/>
          </p:cNvSpPr>
          <p:nvPr>
            <p:ph type="sldNum" sz="quarter" idx="4"/>
          </p:nvPr>
        </p:nvSpPr>
        <p:spPr>
          <a:xfrm>
            <a:off x="6553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vert="horz" lIns="91440" tIns="45720" rIns="91440" bIns="45720" rtlCol="0" anchor="ctr"/>
          <a:lstStyle>
            <a:lvl1pPr algn="r">
              <a:defRPr sz="1400">
                <a:solidFill>
                  <a:srgbClr val="52B62C"/>
                </a:solidFill>
                <a:latin typeface="Helvetica Neue"/>
                <a:cs typeface="Helvetica Neue"/>
              </a:defRPr>
            </a:lvl1pPr>
          </a:lstStyle>
          <a:p>
            <a:fld id="{9331019C-3939-5F43-B75D-CFD4E736BA37}"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457200" rtl="0" eaLnBrk="1" latinLnBrk="0" hangingPunct="1">
        <a:spcBef>
          <a:spcPct val="0"/>
        </a:spcBef>
        <a:buNone/>
        <a:defRPr sz="4800" b="0" i="0" kern="1200">
          <a:solidFill>
            <a:srgbClr val="58735D"/>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Clr>
          <a:srgbClr val="52B62C"/>
        </a:buClr>
        <a:buSzPct val="90000"/>
        <a:buFontTx/>
        <a:buBlip>
          <a:blip r:embed="rId6"/>
        </a:buBlip>
        <a:defRPr sz="3200" b="0" i="0" kern="1200">
          <a:solidFill>
            <a:srgbClr val="3A4D3E"/>
          </a:solidFill>
          <a:latin typeface="Helvetica Neue"/>
          <a:ea typeface="+mn-ea"/>
          <a:cs typeface="Helvetica Neue"/>
        </a:defRPr>
      </a:lvl1pPr>
      <a:lvl2pPr marL="742950" indent="-285750" algn="l" defTabSz="457200" rtl="0" eaLnBrk="1" latinLnBrk="0" hangingPunct="1">
        <a:spcBef>
          <a:spcPct val="20000"/>
        </a:spcBef>
        <a:buClr>
          <a:srgbClr val="52B62C"/>
        </a:buClr>
        <a:buFont typeface="Arial"/>
        <a:buChar char="•"/>
        <a:defRPr sz="2800" b="0" i="0" kern="1200">
          <a:solidFill>
            <a:srgbClr val="3A4D3E"/>
          </a:solidFill>
          <a:latin typeface="Helvetica Neue"/>
          <a:ea typeface="+mn-ea"/>
          <a:cs typeface="Helvetica Neue"/>
        </a:defRPr>
      </a:lvl2pPr>
      <a:lvl3pPr marL="1143000" indent="-228600" algn="l" defTabSz="457200" rtl="0" eaLnBrk="1" latinLnBrk="0" hangingPunct="1">
        <a:spcBef>
          <a:spcPct val="20000"/>
        </a:spcBef>
        <a:buClr>
          <a:srgbClr val="52B62C"/>
        </a:buClr>
        <a:buFont typeface="Arial"/>
        <a:buChar char="•"/>
        <a:defRPr sz="2400" b="0" i="0" kern="1200">
          <a:solidFill>
            <a:srgbClr val="3A4D3E"/>
          </a:solidFill>
          <a:latin typeface="Helvetica Neue"/>
          <a:ea typeface="+mn-ea"/>
          <a:cs typeface="Helvetica Neue"/>
        </a:defRPr>
      </a:lvl3pPr>
      <a:lvl4pPr marL="1600200" indent="-228600" algn="l" defTabSz="457200" rtl="0" eaLnBrk="1" latinLnBrk="0" hangingPunct="1">
        <a:spcBef>
          <a:spcPct val="20000"/>
        </a:spcBef>
        <a:buClr>
          <a:srgbClr val="52B62C"/>
        </a:buClr>
        <a:buFont typeface="Arial"/>
        <a:buChar char="–"/>
        <a:defRPr sz="2000" b="0" i="0" kern="1200">
          <a:solidFill>
            <a:srgbClr val="3A4D3E"/>
          </a:solidFill>
          <a:latin typeface="Helvetica Neue"/>
          <a:ea typeface="+mn-ea"/>
          <a:cs typeface="Helvetica Neue"/>
        </a:defRPr>
      </a:lvl4pPr>
      <a:lvl5pPr marL="2057400" indent="-228600" algn="l" defTabSz="457200" rtl="0" eaLnBrk="1" latinLnBrk="0" hangingPunct="1">
        <a:spcBef>
          <a:spcPct val="20000"/>
        </a:spcBef>
        <a:buClr>
          <a:srgbClr val="52B62C"/>
        </a:buClr>
        <a:buFont typeface="Arial"/>
        <a:buChar char="»"/>
        <a:defRPr sz="2000" b="0" i="0" kern="1200">
          <a:solidFill>
            <a:srgbClr val="3A4D3E"/>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3600" b="1" dirty="0"/>
              <a:t>Workshop – </a:t>
            </a:r>
            <a:br>
              <a:rPr lang="nl-NL" sz="3600" b="1" dirty="0"/>
            </a:br>
            <a:r>
              <a:rPr lang="nl-NL" sz="3600" b="1" dirty="0"/>
              <a:t>Rollen </a:t>
            </a:r>
            <a:r>
              <a:rPr lang="nl-NL" sz="3600" b="1" dirty="0" smtClean="0"/>
              <a:t>en verwachtingen </a:t>
            </a:r>
            <a:br>
              <a:rPr lang="nl-NL" sz="3600" b="1" dirty="0" smtClean="0"/>
            </a:br>
            <a:r>
              <a:rPr lang="nl-NL" sz="3600" b="1" dirty="0" smtClean="0"/>
              <a:t>binnen </a:t>
            </a:r>
            <a:r>
              <a:rPr lang="nl-NL" sz="3600" b="1" dirty="0"/>
              <a:t>het team</a:t>
            </a:r>
          </a:p>
        </p:txBody>
      </p:sp>
      <p:sp>
        <p:nvSpPr>
          <p:cNvPr id="3" name="Subtitel 2"/>
          <p:cNvSpPr>
            <a:spLocks noGrp="1"/>
          </p:cNvSpPr>
          <p:nvPr>
            <p:ph type="subTitle" idx="1"/>
          </p:nvPr>
        </p:nvSpPr>
        <p:spPr/>
        <p:txBody>
          <a:bodyPr/>
          <a:lstStyle/>
          <a:p>
            <a:r>
              <a:rPr lang="nl-NL" dirty="0"/>
              <a:t>Welke rollen hebben we nodig binnen ons team ? Wie neemt welke rol op ?</a:t>
            </a:r>
          </a:p>
        </p:txBody>
      </p:sp>
      <p:sp>
        <p:nvSpPr>
          <p:cNvPr id="4" name="Tijdelijke aanduiding voor inhoud 3"/>
          <p:cNvSpPr>
            <a:spLocks noGrp="1"/>
          </p:cNvSpPr>
          <p:nvPr>
            <p:ph sz="quarter" idx="10"/>
          </p:nvPr>
        </p:nvSpPr>
        <p:spPr/>
        <p:txBody>
          <a:bodyPr>
            <a:normAutofit/>
          </a:bodyPr>
          <a:lstStyle/>
          <a:p>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Stap 2</a:t>
            </a:r>
            <a:r>
              <a:rPr lang="nl-BE" dirty="0" smtClean="0"/>
              <a:t> – Regelrollen</a:t>
            </a:r>
            <a:endParaRPr lang="nl-BE" dirty="0"/>
          </a:p>
        </p:txBody>
      </p:sp>
      <p:sp>
        <p:nvSpPr>
          <p:cNvPr id="4" name="Content Placeholder 3"/>
          <p:cNvSpPr>
            <a:spLocks noGrp="1"/>
          </p:cNvSpPr>
          <p:nvPr>
            <p:ph idx="1"/>
          </p:nvPr>
        </p:nvSpPr>
        <p:spPr>
          <a:xfrm>
            <a:off x="457200" y="1600200"/>
            <a:ext cx="8382000" cy="5121275"/>
          </a:xfrm>
        </p:spPr>
        <p:txBody>
          <a:bodyPr>
            <a:normAutofit fontScale="70000" lnSpcReduction="20000"/>
          </a:bodyPr>
          <a:lstStyle/>
          <a:p>
            <a:r>
              <a:rPr lang="nl-BE" dirty="0"/>
              <a:t>Welke </a:t>
            </a:r>
            <a:r>
              <a:rPr lang="nl-BE" b="1" dirty="0" smtClean="0"/>
              <a:t>regelrollen </a:t>
            </a:r>
            <a:r>
              <a:rPr lang="nl-BE" dirty="0" smtClean="0"/>
              <a:t>hebben </a:t>
            </a:r>
            <a:r>
              <a:rPr lang="nl-BE" dirty="0"/>
              <a:t>wij als team </a:t>
            </a:r>
            <a:r>
              <a:rPr lang="nl-BE" dirty="0" smtClean="0"/>
              <a:t>nodig? Bijvoorbeeld:</a:t>
            </a:r>
            <a:endParaRPr lang="nl-BE" dirty="0"/>
          </a:p>
          <a:p>
            <a:pPr lvl="1"/>
            <a:r>
              <a:rPr lang="nl-BE" dirty="0" smtClean="0"/>
              <a:t>Ontmijner, tijdsbewaker, verslaggever, DRM, HGD, kwaliteit,…</a:t>
            </a:r>
            <a:endParaRPr lang="nl-BE" dirty="0"/>
          </a:p>
          <a:p>
            <a:pPr lvl="2"/>
            <a:endParaRPr lang="nl-BE" dirty="0"/>
          </a:p>
          <a:p>
            <a:r>
              <a:rPr lang="nl-BE" dirty="0" smtClean="0"/>
              <a:t>Welke regelrollen hebben we soms eens nodig, maar zijn niet kritisch om die in elk team te hebben (</a:t>
            </a:r>
            <a:r>
              <a:rPr lang="nl-BE" b="1" dirty="0" err="1" smtClean="0"/>
              <a:t>teamoverstijgende</a:t>
            </a:r>
            <a:r>
              <a:rPr lang="nl-BE" b="1" dirty="0" smtClean="0"/>
              <a:t> expertise</a:t>
            </a:r>
            <a:r>
              <a:rPr lang="nl-BE" dirty="0" smtClean="0"/>
              <a:t>) </a:t>
            </a:r>
          </a:p>
          <a:p>
            <a:endParaRPr lang="en-US" dirty="0" smtClean="0"/>
          </a:p>
          <a:p>
            <a:r>
              <a:rPr lang="en-US" dirty="0" smtClean="0"/>
              <a:t>Wat </a:t>
            </a:r>
            <a:r>
              <a:rPr lang="en-US" b="1" dirty="0" err="1"/>
              <a:t>verwachten</a:t>
            </a:r>
            <a:r>
              <a:rPr lang="en-US" dirty="0"/>
              <a:t> </a:t>
            </a:r>
            <a:r>
              <a:rPr lang="en-US" dirty="0" err="1"/>
              <a:t>wij</a:t>
            </a:r>
            <a:r>
              <a:rPr lang="en-US" dirty="0"/>
              <a:t> van </a:t>
            </a:r>
            <a:r>
              <a:rPr lang="en-US" dirty="0" err="1"/>
              <a:t>een</a:t>
            </a:r>
            <a:r>
              <a:rPr lang="en-US" dirty="0"/>
              <a:t> </a:t>
            </a:r>
            <a:r>
              <a:rPr lang="en-US" dirty="0" err="1"/>
              <a:t>bepaalde</a:t>
            </a:r>
            <a:r>
              <a:rPr lang="en-US" dirty="0"/>
              <a:t> </a:t>
            </a:r>
            <a:r>
              <a:rPr lang="en-US" dirty="0" err="1"/>
              <a:t>rol</a:t>
            </a:r>
            <a:r>
              <a:rPr lang="en-US" dirty="0"/>
              <a:t> – </a:t>
            </a:r>
            <a:r>
              <a:rPr lang="en-US" dirty="0" err="1"/>
              <a:t>wanneer</a:t>
            </a:r>
            <a:r>
              <a:rPr lang="en-US" dirty="0"/>
              <a:t> </a:t>
            </a:r>
            <a:r>
              <a:rPr lang="en-US" dirty="0" err="1"/>
              <a:t>heeft</a:t>
            </a:r>
            <a:r>
              <a:rPr lang="en-US" dirty="0"/>
              <a:t> die </a:t>
            </a:r>
            <a:r>
              <a:rPr lang="en-US" dirty="0" err="1"/>
              <a:t>goed</a:t>
            </a:r>
            <a:r>
              <a:rPr lang="en-US" dirty="0"/>
              <a:t> </a:t>
            </a:r>
            <a:r>
              <a:rPr lang="en-US" dirty="0" err="1"/>
              <a:t>werk</a:t>
            </a:r>
            <a:r>
              <a:rPr lang="en-US" dirty="0"/>
              <a:t> </a:t>
            </a:r>
            <a:r>
              <a:rPr lang="en-US" dirty="0" err="1" smtClean="0"/>
              <a:t>geleverd</a:t>
            </a:r>
            <a:r>
              <a:rPr lang="en-US" dirty="0" smtClean="0"/>
              <a:t>? (! </a:t>
            </a:r>
            <a:r>
              <a:rPr lang="en-US" dirty="0" err="1" smtClean="0"/>
              <a:t>Belangrijk</a:t>
            </a:r>
            <a:r>
              <a:rPr lang="en-US" smtClean="0"/>
              <a:t> !)</a:t>
            </a:r>
            <a:endParaRPr lang="nl-BE" dirty="0"/>
          </a:p>
          <a:p>
            <a:pPr lvl="1"/>
            <a:endParaRPr lang="nl-BE" dirty="0"/>
          </a:p>
          <a:p>
            <a:r>
              <a:rPr lang="nl-BE" dirty="0"/>
              <a:t>Wie gaat die kritische expertise opnemen?</a:t>
            </a:r>
          </a:p>
          <a:p>
            <a:endParaRPr lang="nl-BE" dirty="0"/>
          </a:p>
          <a:p>
            <a:r>
              <a:rPr lang="nl-BE" dirty="0"/>
              <a:t>Hoe kunnen wij als team continuïteit garanderen</a:t>
            </a:r>
            <a:r>
              <a:rPr lang="nl-BE" dirty="0" smtClean="0"/>
              <a:t>?</a:t>
            </a:r>
          </a:p>
          <a:p>
            <a:pPr marL="0" indent="0">
              <a:buNone/>
            </a:pPr>
            <a:endParaRPr lang="nl-BE" dirty="0"/>
          </a:p>
          <a:p>
            <a:r>
              <a:rPr lang="nl-BE" dirty="0" smtClean="0"/>
              <a:t>Breng </a:t>
            </a:r>
            <a:r>
              <a:rPr lang="nl-BE" dirty="0"/>
              <a:t>deze </a:t>
            </a:r>
            <a:r>
              <a:rPr lang="nl-BE" dirty="0" smtClean="0"/>
              <a:t>rollen aan </a:t>
            </a:r>
            <a:r>
              <a:rPr lang="nl-BE" dirty="0"/>
              <a:t>in het schema. Concentreer u op de voornaamste</a:t>
            </a:r>
            <a:r>
              <a:rPr lang="nl-BE" dirty="0" smtClean="0"/>
              <a:t>.</a:t>
            </a:r>
          </a:p>
          <a:p>
            <a:endParaRPr lang="nl-BE" dirty="0"/>
          </a:p>
          <a:p>
            <a:endParaRPr lang="nl-BE" dirty="0"/>
          </a:p>
          <a:p>
            <a:pPr lvl="2"/>
            <a:endParaRPr lang="nl-BE" dirty="0"/>
          </a:p>
          <a:p>
            <a:endParaRPr lang="nl-BE" dirty="0"/>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31019C-3939-5F43-B75D-CFD4E736BA37}" type="slidenum">
              <a:rPr kumimoji="0" lang="nl-NL" sz="1400" b="0" i="0" u="none" strike="noStrike" kern="1200" cap="none" spc="0" normalizeH="0" baseline="0" noProof="0" smtClean="0">
                <a:ln>
                  <a:noFill/>
                </a:ln>
                <a:solidFill>
                  <a:srgbClr val="52B62C"/>
                </a:solidFill>
                <a:effectLst/>
                <a:uLnTx/>
                <a:uFillTx/>
                <a:latin typeface="Helvetica Neue"/>
                <a:ea typeface="+mn-ea"/>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nl-NL" sz="1400" b="0" i="0" u="none" strike="noStrike" kern="1200" cap="none" spc="0" normalizeH="0" baseline="0" noProof="0">
              <a:ln>
                <a:noFill/>
              </a:ln>
              <a:solidFill>
                <a:srgbClr val="52B62C"/>
              </a:solidFill>
              <a:effectLst/>
              <a:uLnTx/>
              <a:uFillTx/>
              <a:latin typeface="Helvetica Neue"/>
              <a:ea typeface="+mn-ea"/>
            </a:endParaRPr>
          </a:p>
        </p:txBody>
      </p:sp>
    </p:spTree>
    <p:extLst>
      <p:ext uri="{BB962C8B-B14F-4D97-AF65-F5344CB8AC3E}">
        <p14:creationId xmlns:p14="http://schemas.microsoft.com/office/powerpoint/2010/main" val="3221502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lstStyle/>
          <a:p>
            <a:endParaRPr lang="nl-BE"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31019C-3939-5F43-B75D-CFD4E736BA37}" type="slidenum">
              <a:rPr kumimoji="0" lang="nl-NL" sz="1400" b="0" i="0" u="none" strike="noStrike" kern="1200" cap="none" spc="0" normalizeH="0" baseline="0" noProof="0" smtClean="0">
                <a:ln>
                  <a:noFill/>
                </a:ln>
                <a:solidFill>
                  <a:srgbClr val="52B62C"/>
                </a:solidFill>
                <a:effectLst/>
                <a:uLnTx/>
                <a:uFillTx/>
                <a:latin typeface="Helvetica Neue"/>
                <a:ea typeface="+mn-ea"/>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nl-NL" sz="1400" b="0" i="0" u="none" strike="noStrike" kern="1200" cap="none" spc="0" normalizeH="0" baseline="0" noProof="0">
              <a:ln>
                <a:noFill/>
              </a:ln>
              <a:solidFill>
                <a:srgbClr val="52B62C"/>
              </a:solidFill>
              <a:effectLst/>
              <a:uLnTx/>
              <a:uFillTx/>
              <a:latin typeface="Helvetica Neue"/>
              <a:ea typeface="+mn-ea"/>
            </a:endParaRPr>
          </a:p>
        </p:txBody>
      </p:sp>
      <p:sp>
        <p:nvSpPr>
          <p:cNvPr id="6" name="Rectangle: Rounded Corners 5"/>
          <p:cNvSpPr/>
          <p:nvPr/>
        </p:nvSpPr>
        <p:spPr>
          <a:xfrm>
            <a:off x="2592700" y="3337114"/>
            <a:ext cx="3251200" cy="1745203"/>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Team:</a:t>
            </a:r>
            <a:r>
              <a:rPr kumimoji="0" lang="nl-BE" sz="1800" b="0" i="0" u="none" strike="noStrike" kern="1200" cap="none" spc="0" normalizeH="0" noProof="0" dirty="0" smtClean="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BE" baseline="0" dirty="0">
              <a:solidFill>
                <a:prstClr val="black"/>
              </a:solidFill>
              <a:latin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noProof="0" dirty="0" smtClean="0">
                <a:ln>
                  <a:noFill/>
                </a:ln>
                <a:solidFill>
                  <a:prstClr val="black"/>
                </a:solidFill>
                <a:effectLst/>
                <a:uLnTx/>
                <a:uFillTx/>
                <a:latin typeface="Calibri"/>
                <a:ea typeface="+mn-ea"/>
                <a:cs typeface="+mn-cs"/>
              </a:rPr>
              <a:t>Regelrollen</a:t>
            </a: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peech Bubble: Rectangle with Corners Rounded 6"/>
          <p:cNvSpPr/>
          <p:nvPr/>
        </p:nvSpPr>
        <p:spPr>
          <a:xfrm>
            <a:off x="371856" y="223034"/>
            <a:ext cx="3153664" cy="979609"/>
          </a:xfrm>
          <a:prstGeom prst="wedgeRoundRectCallout">
            <a:avLst>
              <a:gd name="adj1" fmla="val 28780"/>
              <a:gd name="adj2" fmla="val 9285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Calibri"/>
                <a:ea typeface="+mn-ea"/>
                <a:cs typeface="+mn-cs"/>
              </a:rPr>
              <a:t>Vul de expertises in in deze bolletjes</a:t>
            </a: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888" y="2945701"/>
            <a:ext cx="1008112" cy="5405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279400" y="1566828"/>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8"/>
          <p:cNvSpPr/>
          <p:nvPr/>
        </p:nvSpPr>
        <p:spPr>
          <a:xfrm>
            <a:off x="1807219" y="1571720"/>
            <a:ext cx="1469381"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Kwaliteit</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val 9"/>
          <p:cNvSpPr/>
          <p:nvPr/>
        </p:nvSpPr>
        <p:spPr>
          <a:xfrm>
            <a:off x="3454400" y="1569656"/>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val 10"/>
          <p:cNvSpPr/>
          <p:nvPr/>
        </p:nvSpPr>
        <p:spPr>
          <a:xfrm>
            <a:off x="4982219" y="1596108"/>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val 11"/>
          <p:cNvSpPr/>
          <p:nvPr/>
        </p:nvSpPr>
        <p:spPr>
          <a:xfrm>
            <a:off x="6451600" y="1566828"/>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12"/>
          <p:cNvSpPr/>
          <p:nvPr/>
        </p:nvSpPr>
        <p:spPr>
          <a:xfrm>
            <a:off x="7920981" y="1532608"/>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val 19"/>
          <p:cNvSpPr/>
          <p:nvPr/>
        </p:nvSpPr>
        <p:spPr>
          <a:xfrm>
            <a:off x="279400" y="5473730"/>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val 20"/>
          <p:cNvSpPr/>
          <p:nvPr/>
        </p:nvSpPr>
        <p:spPr>
          <a:xfrm>
            <a:off x="1905000" y="5478622"/>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val 21"/>
          <p:cNvSpPr/>
          <p:nvPr/>
        </p:nvSpPr>
        <p:spPr>
          <a:xfrm>
            <a:off x="3454400" y="5476558"/>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val 22"/>
          <p:cNvSpPr/>
          <p:nvPr/>
        </p:nvSpPr>
        <p:spPr>
          <a:xfrm>
            <a:off x="4982219" y="5503010"/>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val 23"/>
          <p:cNvSpPr/>
          <p:nvPr/>
        </p:nvSpPr>
        <p:spPr>
          <a:xfrm>
            <a:off x="6451600" y="5473730"/>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val 24"/>
          <p:cNvSpPr/>
          <p:nvPr/>
        </p:nvSpPr>
        <p:spPr>
          <a:xfrm>
            <a:off x="7920981" y="5439510"/>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4137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4095" y="164838"/>
            <a:ext cx="7979401" cy="1143000"/>
          </a:xfrm>
        </p:spPr>
        <p:txBody>
          <a:bodyPr>
            <a:noAutofit/>
          </a:bodyPr>
          <a:lstStyle/>
          <a:p>
            <a:r>
              <a:rPr lang="nl-BE" sz="4000" dirty="0" smtClean="0"/>
              <a:t>Startpunt: onze opdracht</a:t>
            </a:r>
            <a:endParaRPr lang="nl-BE" sz="4000" dirty="0"/>
          </a:p>
        </p:txBody>
      </p:sp>
      <p:grpSp>
        <p:nvGrpSpPr>
          <p:cNvPr id="7" name="Groep 6"/>
          <p:cNvGrpSpPr/>
          <p:nvPr/>
        </p:nvGrpSpPr>
        <p:grpSpPr>
          <a:xfrm>
            <a:off x="0" y="1350444"/>
            <a:ext cx="9269964" cy="5510806"/>
            <a:chOff x="-37102" y="1355942"/>
            <a:chExt cx="9181102" cy="5323752"/>
          </a:xfrm>
        </p:grpSpPr>
        <p:grpSp>
          <p:nvGrpSpPr>
            <p:cNvPr id="5" name="Groep 4"/>
            <p:cNvGrpSpPr/>
            <p:nvPr/>
          </p:nvGrpSpPr>
          <p:grpSpPr>
            <a:xfrm>
              <a:off x="-29571" y="1355942"/>
              <a:ext cx="9173571" cy="5323752"/>
              <a:chOff x="-29571" y="1355942"/>
              <a:chExt cx="9173571" cy="5323752"/>
            </a:xfrm>
          </p:grpSpPr>
          <p:pic>
            <p:nvPicPr>
              <p:cNvPr id="20" name="Picture 19"/>
              <p:cNvPicPr>
                <a:picLocks noChangeAspect="1"/>
              </p:cNvPicPr>
              <p:nvPr/>
            </p:nvPicPr>
            <p:blipFill rotWithShape="1">
              <a:blip r:embed="rId3"/>
              <a:srcRect t="41752" b="40275"/>
              <a:stretch/>
            </p:blipFill>
            <p:spPr>
              <a:xfrm>
                <a:off x="-7320" y="3606590"/>
                <a:ext cx="9144000" cy="930491"/>
              </a:xfrm>
              <a:prstGeom prst="rect">
                <a:avLst/>
              </a:prstGeom>
            </p:spPr>
          </p:pic>
          <p:pic>
            <p:nvPicPr>
              <p:cNvPr id="21" name="Picture 20"/>
              <p:cNvPicPr>
                <a:picLocks noChangeAspect="1"/>
              </p:cNvPicPr>
              <p:nvPr/>
            </p:nvPicPr>
            <p:blipFill rotWithShape="1">
              <a:blip r:embed="rId3"/>
              <a:srcRect t="41752" b="40275"/>
              <a:stretch/>
            </p:blipFill>
            <p:spPr>
              <a:xfrm>
                <a:off x="0" y="4342871"/>
                <a:ext cx="9144000" cy="907744"/>
              </a:xfrm>
              <a:prstGeom prst="rect">
                <a:avLst/>
              </a:prstGeom>
            </p:spPr>
          </p:pic>
          <p:pic>
            <p:nvPicPr>
              <p:cNvPr id="22" name="Picture 21"/>
              <p:cNvPicPr>
                <a:picLocks noChangeAspect="1"/>
              </p:cNvPicPr>
              <p:nvPr/>
            </p:nvPicPr>
            <p:blipFill rotWithShape="1">
              <a:blip r:embed="rId3"/>
              <a:srcRect t="41752" b="40275"/>
              <a:stretch/>
            </p:blipFill>
            <p:spPr>
              <a:xfrm>
                <a:off x="-14640" y="5152938"/>
                <a:ext cx="9144000" cy="932613"/>
              </a:xfrm>
              <a:prstGeom prst="rect">
                <a:avLst/>
              </a:prstGeom>
            </p:spPr>
          </p:pic>
          <p:pic>
            <p:nvPicPr>
              <p:cNvPr id="23" name="Picture 22"/>
              <p:cNvPicPr>
                <a:picLocks noChangeAspect="1"/>
              </p:cNvPicPr>
              <p:nvPr/>
            </p:nvPicPr>
            <p:blipFill rotWithShape="1">
              <a:blip r:embed="rId3"/>
              <a:srcRect t="41752" b="40275"/>
              <a:stretch/>
            </p:blipFill>
            <p:spPr>
              <a:xfrm>
                <a:off x="-21960" y="5997052"/>
                <a:ext cx="9144000" cy="682642"/>
              </a:xfrm>
              <a:prstGeom prst="rect">
                <a:avLst/>
              </a:prstGeom>
            </p:spPr>
          </p:pic>
          <p:pic>
            <p:nvPicPr>
              <p:cNvPr id="38" name="Picture 19"/>
              <p:cNvPicPr>
                <a:picLocks noChangeAspect="1"/>
              </p:cNvPicPr>
              <p:nvPr/>
            </p:nvPicPr>
            <p:blipFill rotWithShape="1">
              <a:blip r:embed="rId3"/>
              <a:srcRect t="41752" b="40275"/>
              <a:stretch/>
            </p:blipFill>
            <p:spPr>
              <a:xfrm>
                <a:off x="-29571" y="2839779"/>
                <a:ext cx="9144000" cy="930491"/>
              </a:xfrm>
              <a:prstGeom prst="rect">
                <a:avLst/>
              </a:prstGeom>
            </p:spPr>
          </p:pic>
          <p:pic>
            <p:nvPicPr>
              <p:cNvPr id="39" name="Picture 19"/>
              <p:cNvPicPr>
                <a:picLocks noChangeAspect="1"/>
              </p:cNvPicPr>
              <p:nvPr/>
            </p:nvPicPr>
            <p:blipFill rotWithShape="1">
              <a:blip r:embed="rId3"/>
              <a:srcRect t="41752" b="40275"/>
              <a:stretch/>
            </p:blipFill>
            <p:spPr>
              <a:xfrm>
                <a:off x="-29571" y="2039852"/>
                <a:ext cx="9144000" cy="930491"/>
              </a:xfrm>
              <a:prstGeom prst="rect">
                <a:avLst/>
              </a:prstGeom>
            </p:spPr>
          </p:pic>
          <p:pic>
            <p:nvPicPr>
              <p:cNvPr id="40" name="Picture 19"/>
              <p:cNvPicPr>
                <a:picLocks noChangeAspect="1"/>
              </p:cNvPicPr>
              <p:nvPr/>
            </p:nvPicPr>
            <p:blipFill rotWithShape="1">
              <a:blip r:embed="rId3"/>
              <a:srcRect t="41752" b="40275"/>
              <a:stretch/>
            </p:blipFill>
            <p:spPr>
              <a:xfrm>
                <a:off x="-29571" y="1355942"/>
                <a:ext cx="9144000" cy="930491"/>
              </a:xfrm>
              <a:prstGeom prst="rect">
                <a:avLst/>
              </a:prstGeom>
            </p:spPr>
          </p:pic>
        </p:grpSp>
        <p:sp>
          <p:nvSpPr>
            <p:cNvPr id="4" name="Rectangle 3"/>
            <p:cNvSpPr/>
            <p:nvPr/>
          </p:nvSpPr>
          <p:spPr>
            <a:xfrm>
              <a:off x="-37102" y="1556472"/>
              <a:ext cx="622168" cy="54583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prstClr val="white"/>
                  </a:solidFill>
                </a:rPr>
                <a:t>1</a:t>
              </a:r>
            </a:p>
          </p:txBody>
        </p:sp>
        <p:sp>
          <p:nvSpPr>
            <p:cNvPr id="24" name="Rectangle 23"/>
            <p:cNvSpPr/>
            <p:nvPr/>
          </p:nvSpPr>
          <p:spPr>
            <a:xfrm>
              <a:off x="-37102" y="2265704"/>
              <a:ext cx="622168" cy="54583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prstClr val="white"/>
                  </a:solidFill>
                </a:rPr>
                <a:t>2</a:t>
              </a:r>
            </a:p>
          </p:txBody>
        </p:sp>
        <p:sp>
          <p:nvSpPr>
            <p:cNvPr id="25" name="Rectangle 24"/>
            <p:cNvSpPr/>
            <p:nvPr/>
          </p:nvSpPr>
          <p:spPr>
            <a:xfrm>
              <a:off x="-15764" y="3036057"/>
              <a:ext cx="622168" cy="545839"/>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prstClr val="black"/>
                  </a:solidFill>
                </a:rPr>
                <a:t>3</a:t>
              </a:r>
            </a:p>
          </p:txBody>
        </p:sp>
        <p:sp>
          <p:nvSpPr>
            <p:cNvPr id="26" name="Rectangle 25"/>
            <p:cNvSpPr/>
            <p:nvPr/>
          </p:nvSpPr>
          <p:spPr>
            <a:xfrm>
              <a:off x="-7320" y="3784909"/>
              <a:ext cx="622168" cy="54583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prstClr val="white"/>
                  </a:solidFill>
                </a:rPr>
                <a:t>4</a:t>
              </a:r>
            </a:p>
          </p:txBody>
        </p:sp>
        <p:sp>
          <p:nvSpPr>
            <p:cNvPr id="27" name="Rectangle 26"/>
            <p:cNvSpPr/>
            <p:nvPr/>
          </p:nvSpPr>
          <p:spPr>
            <a:xfrm>
              <a:off x="-7320" y="4537080"/>
              <a:ext cx="622168" cy="54583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prstClr val="white"/>
                  </a:solidFill>
                </a:rPr>
                <a:t>5</a:t>
              </a:r>
            </a:p>
          </p:txBody>
        </p:sp>
        <p:sp>
          <p:nvSpPr>
            <p:cNvPr id="28" name="Rectangle 27"/>
            <p:cNvSpPr/>
            <p:nvPr/>
          </p:nvSpPr>
          <p:spPr>
            <a:xfrm>
              <a:off x="-12946" y="5331407"/>
              <a:ext cx="622168" cy="545839"/>
            </a:xfrm>
            <a:prstGeom prst="rect">
              <a:avLst/>
            </a:prstGeom>
            <a:solidFill>
              <a:srgbClr val="FF66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prstClr val="white"/>
                  </a:solidFill>
                </a:rPr>
                <a:t>6</a:t>
              </a:r>
            </a:p>
          </p:txBody>
        </p:sp>
        <p:sp>
          <p:nvSpPr>
            <p:cNvPr id="29" name="Rectangle 28"/>
            <p:cNvSpPr/>
            <p:nvPr/>
          </p:nvSpPr>
          <p:spPr>
            <a:xfrm>
              <a:off x="-21960" y="6041772"/>
              <a:ext cx="622168" cy="54583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prstClr val="white"/>
                  </a:solidFill>
                </a:rPr>
                <a:t>7</a:t>
              </a:r>
            </a:p>
          </p:txBody>
        </p:sp>
      </p:grpSp>
      <p:grpSp>
        <p:nvGrpSpPr>
          <p:cNvPr id="30" name="Groep 29"/>
          <p:cNvGrpSpPr/>
          <p:nvPr/>
        </p:nvGrpSpPr>
        <p:grpSpPr>
          <a:xfrm>
            <a:off x="458109" y="1506932"/>
            <a:ext cx="8789389" cy="5244651"/>
            <a:chOff x="-19564" y="0"/>
            <a:chExt cx="9772834" cy="6884857"/>
          </a:xfrm>
        </p:grpSpPr>
        <p:sp>
          <p:nvSpPr>
            <p:cNvPr id="31" name="Rectangle 1"/>
            <p:cNvSpPr/>
            <p:nvPr/>
          </p:nvSpPr>
          <p:spPr>
            <a:xfrm>
              <a:off x="250371" y="0"/>
              <a:ext cx="9161145" cy="682625"/>
            </a:xfrm>
            <a:prstGeom prst="rect">
              <a:avLst/>
            </a:prstGeom>
            <a:noFill/>
          </p:spPr>
          <p:txBody>
            <a:bodyPr wrap="square" lIns="91440" tIns="45720" rIns="91440" bIns="45720">
              <a:noAutofit/>
            </a:bodyPr>
            <a:lstStyle/>
            <a:p>
              <a:pPr algn="ctr">
                <a:spcAft>
                  <a:spcPts val="0"/>
                </a:spcAft>
              </a:pPr>
              <a:r>
                <a:rPr lang="nl-BE" sz="1600" b="1" kern="1200" dirty="0" smtClean="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onthalen</a:t>
              </a:r>
              <a:r>
                <a:rPr lang="nl-BE" sz="1600" kern="1200" dirty="0" smtClean="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nl-BE" sz="1600" b="1" i="1" u="sng"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teneinde</a:t>
              </a:r>
              <a:r>
                <a:rPr lang="nl-BE" sz="1600" i="1"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BE" sz="1600" dirty="0">
                  <a:effectLst/>
                  <a:latin typeface="Calibri" panose="020F0502020204030204" pitchFamily="34" charset="0"/>
                  <a:ea typeface="Times New Roman" panose="02020603050405020304" pitchFamily="18" charset="0"/>
                  <a:cs typeface="Times New Roman" panose="02020603050405020304" pitchFamily="18" charset="0"/>
                </a:rPr>
                <a:t>kinderen/jongeren (en hun context) met een hulpvraag toe te leiden naar een gepast aanbod, intern of extern</a:t>
              </a:r>
              <a:r>
                <a:rPr lang="nl-BE" sz="1600" i="1" dirty="0">
                  <a:effectLst/>
                  <a:latin typeface="Calibri" panose="020F0502020204030204" pitchFamily="34" charset="0"/>
                  <a:ea typeface="Times New Roman" panose="02020603050405020304" pitchFamily="18" charset="0"/>
                  <a:cs typeface="Times New Roman" panose="02020603050405020304" pitchFamily="18" charset="0"/>
                </a:rPr>
                <a:t> </a:t>
              </a:r>
              <a:r>
                <a:rPr lang="nl-BE" sz="1600" kern="1200" dirty="0">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 </a:t>
              </a:r>
              <a:endParaRPr lang="nl-BE" sz="1200" dirty="0">
                <a:effectLst/>
                <a:latin typeface="Times New Roman" panose="02020603050405020304" pitchFamily="18" charset="0"/>
                <a:ea typeface="Times New Roman" panose="02020603050405020304" pitchFamily="18" charset="0"/>
              </a:endParaRPr>
            </a:p>
          </p:txBody>
        </p:sp>
        <p:sp>
          <p:nvSpPr>
            <p:cNvPr id="32" name="Rectangle 10"/>
            <p:cNvSpPr/>
            <p:nvPr/>
          </p:nvSpPr>
          <p:spPr>
            <a:xfrm>
              <a:off x="250371" y="881743"/>
              <a:ext cx="9161145" cy="692785"/>
            </a:xfrm>
            <a:prstGeom prst="rect">
              <a:avLst/>
            </a:prstGeom>
            <a:noFill/>
          </p:spPr>
          <p:txBody>
            <a:bodyPr wrap="square" lIns="91440" tIns="45720" rIns="91440" bIns="45720">
              <a:noAutofit/>
            </a:bodyPr>
            <a:lstStyle/>
            <a:p>
              <a:pPr algn="ctr">
                <a:spcAft>
                  <a:spcPts val="0"/>
                </a:spcAft>
              </a:pPr>
              <a:r>
                <a:rPr lang="nl-BE" sz="1600" b="1" kern="1200" dirty="0" smtClean="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informeren </a:t>
              </a:r>
              <a:r>
                <a:rPr lang="nl-BE" sz="1600" b="1" kern="1200"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en adviseren</a:t>
              </a:r>
              <a:r>
                <a:rPr lang="nl-BE" sz="2000" b="1" i="1" u="sng"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BE" sz="1600" b="1" i="1" u="sng"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teneinde</a:t>
              </a:r>
              <a:r>
                <a:rPr lang="nl-BE" sz="1600" i="1"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BE" sz="1600" dirty="0">
                  <a:effectLst/>
                  <a:latin typeface="Calibri" panose="020F0502020204030204" pitchFamily="34" charset="0"/>
                  <a:ea typeface="Times New Roman" panose="02020603050405020304" pitchFamily="18" charset="0"/>
                  <a:cs typeface="Times New Roman" panose="02020603050405020304" pitchFamily="18" charset="0"/>
                </a:rPr>
                <a:t>de vraagsteller de gepaste informatie te geven om in functie van de leerling gerichte stappen te kunnen zetten</a:t>
              </a:r>
              <a:r>
                <a:rPr lang="nl-BE" sz="1800" b="1" i="1" u="sng"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200" dirty="0">
                <a:effectLst/>
                <a:latin typeface="Times New Roman" panose="02020603050405020304" pitchFamily="18" charset="0"/>
                <a:ea typeface="Times New Roman" panose="02020603050405020304" pitchFamily="18" charset="0"/>
              </a:endParaRPr>
            </a:p>
          </p:txBody>
        </p:sp>
        <p:sp>
          <p:nvSpPr>
            <p:cNvPr id="33" name="Rectangle 11"/>
            <p:cNvSpPr/>
            <p:nvPr/>
          </p:nvSpPr>
          <p:spPr>
            <a:xfrm>
              <a:off x="0" y="1799309"/>
              <a:ext cx="9745052" cy="1010164"/>
            </a:xfrm>
            <a:prstGeom prst="rect">
              <a:avLst/>
            </a:prstGeom>
            <a:noFill/>
          </p:spPr>
          <p:txBody>
            <a:bodyPr wrap="square" lIns="91440" tIns="45720" rIns="91440" bIns="45720">
              <a:noAutofit/>
            </a:bodyPr>
            <a:lstStyle/>
            <a:p>
              <a:pPr algn="ctr" fontAlgn="base">
                <a:lnSpc>
                  <a:spcPct val="107000"/>
                </a:lnSpc>
                <a:spcAft>
                  <a:spcPts val="800"/>
                </a:spcAft>
              </a:pPr>
              <a:r>
                <a:rPr lang="nl-BE" sz="1600" b="1" kern="1200" dirty="0" smtClean="0">
                  <a:solidFill>
                    <a:srgbClr val="000000"/>
                  </a:solidFill>
                  <a:effectLst>
                    <a:outerShdw blurRad="38100" dist="19050" dir="2700000" algn="tl">
                      <a:srgbClr val="000000">
                        <a:alpha val="40000"/>
                      </a:srgbClr>
                    </a:outerShdw>
                  </a:effectLst>
                  <a:latin typeface="Calibri" panose="020F0502020204030204" pitchFamily="34" charset="0"/>
                  <a:ea typeface="Calibri" panose="020F0502020204030204" pitchFamily="34" charset="0"/>
                  <a:cs typeface="Times New Roman" panose="02020603050405020304" pitchFamily="18" charset="0"/>
                </a:rPr>
                <a:t>analyseren</a:t>
              </a:r>
              <a:r>
                <a:rPr lang="nl-BE" sz="1600" b="1" kern="1200" dirty="0">
                  <a:solidFill>
                    <a:srgbClr val="000000"/>
                  </a:solidFill>
                  <a:effectLst>
                    <a:outerShdw blurRad="38100" dist="19050" dir="2700000" algn="tl">
                      <a:srgbClr val="000000">
                        <a:alpha val="40000"/>
                      </a:srgbClr>
                    </a:outerShdw>
                  </a:effectLst>
                  <a:latin typeface="Calibri" panose="020F0502020204030204" pitchFamily="34" charset="0"/>
                  <a:ea typeface="Calibri" panose="020F0502020204030204" pitchFamily="34" charset="0"/>
                  <a:cs typeface="Times New Roman" panose="02020603050405020304" pitchFamily="18" charset="0"/>
                </a:rPr>
                <a:t>, begeleiden en coördineren </a:t>
              </a:r>
              <a:r>
                <a:rPr lang="nl-BE" sz="1600" b="1" i="1" u="sng"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teneinde</a:t>
              </a:r>
              <a:r>
                <a:rPr lang="nl-BE" sz="1600"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BE" sz="1600" dirty="0">
                  <a:effectLst/>
                  <a:latin typeface="Calibri" panose="020F0502020204030204" pitchFamily="34" charset="0"/>
                  <a:ea typeface="Times New Roman" panose="02020603050405020304" pitchFamily="18" charset="0"/>
                  <a:cs typeface="Times New Roman" panose="02020603050405020304" pitchFamily="18" charset="0"/>
                </a:rPr>
                <a:t>leerlingen </a:t>
              </a:r>
              <a:r>
                <a:rPr lang="nl-BE" sz="1600" dirty="0" smtClean="0">
                  <a:effectLst/>
                  <a:latin typeface="Calibri" panose="020F0502020204030204" pitchFamily="34" charset="0"/>
                  <a:ea typeface="Times New Roman" panose="02020603050405020304" pitchFamily="18" charset="0"/>
                  <a:cs typeface="Times New Roman" panose="02020603050405020304" pitchFamily="18" charset="0"/>
                </a:rPr>
                <a:t>(en ouders</a:t>
              </a:r>
              <a:r>
                <a:rPr lang="nl-BE" sz="1600" dirty="0">
                  <a:effectLst/>
                  <a:latin typeface="Calibri" panose="020F0502020204030204" pitchFamily="34" charset="0"/>
                  <a:ea typeface="Times New Roman" panose="02020603050405020304" pitchFamily="18" charset="0"/>
                  <a:cs typeface="Times New Roman" panose="02020603050405020304" pitchFamily="18" charset="0"/>
                </a:rPr>
                <a:t>) maximaal te </a:t>
              </a:r>
              <a:r>
                <a:rPr lang="nl-BE" sz="1600" dirty="0" smtClean="0">
                  <a:effectLst/>
                  <a:latin typeface="Calibri" panose="020F0502020204030204" pitchFamily="34" charset="0"/>
                  <a:ea typeface="Times New Roman" panose="02020603050405020304" pitchFamily="18" charset="0"/>
                  <a:cs typeface="Times New Roman" panose="02020603050405020304" pitchFamily="18" charset="0"/>
                </a:rPr>
                <a:t>laten participeren aan het onderwijsleerproces </a:t>
              </a:r>
              <a:r>
                <a:rPr lang="nl-BE" sz="1600" dirty="0">
                  <a:effectLst/>
                  <a:latin typeface="Calibri" panose="020F0502020204030204" pitchFamily="34" charset="0"/>
                  <a:ea typeface="Times New Roman" panose="02020603050405020304" pitchFamily="18" charset="0"/>
                  <a:cs typeface="Times New Roman" panose="02020603050405020304" pitchFamily="18" charset="0"/>
                </a:rPr>
                <a:t>door goede afstemming op de specifieke ontwikkelingsbehoeften </a:t>
              </a:r>
              <a:r>
                <a:rPr lang="nl-BE" sz="1600" dirty="0" smtClean="0">
                  <a:effectLst/>
                  <a:latin typeface="Calibri" panose="020F0502020204030204" pitchFamily="34" charset="0"/>
                  <a:ea typeface="Times New Roman" panose="02020603050405020304" pitchFamily="18" charset="0"/>
                  <a:cs typeface="Times New Roman" panose="02020603050405020304" pitchFamily="18" charset="0"/>
                </a:rPr>
                <a:t>onderwijsnoden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nl-BE" sz="1600" dirty="0">
                  <a:effectLst/>
                  <a:latin typeface="Times New Roman" panose="02020603050405020304" pitchFamily="18" charset="0"/>
                  <a:ea typeface="Times New Roman" panose="02020603050405020304" pitchFamily="18" charset="0"/>
                </a:rPr>
                <a:t> </a:t>
              </a:r>
              <a:endParaRPr lang="nl-BE" sz="1200" dirty="0">
                <a:effectLst/>
                <a:latin typeface="Times New Roman" panose="02020603050405020304" pitchFamily="18" charset="0"/>
                <a:ea typeface="Times New Roman" panose="02020603050405020304" pitchFamily="18" charset="0"/>
              </a:endParaRPr>
            </a:p>
          </p:txBody>
        </p:sp>
        <p:sp>
          <p:nvSpPr>
            <p:cNvPr id="34" name="Rectangle 12"/>
            <p:cNvSpPr/>
            <p:nvPr/>
          </p:nvSpPr>
          <p:spPr>
            <a:xfrm>
              <a:off x="185049" y="2975478"/>
              <a:ext cx="9230360" cy="767657"/>
            </a:xfrm>
            <a:prstGeom prst="rect">
              <a:avLst/>
            </a:prstGeom>
            <a:noFill/>
          </p:spPr>
          <p:txBody>
            <a:bodyPr wrap="square" lIns="91440" tIns="45720" rIns="91440" bIns="45720">
              <a:spAutoFit/>
            </a:bodyPr>
            <a:lstStyle/>
            <a:p>
              <a:pPr algn="ctr">
                <a:spcAft>
                  <a:spcPts val="0"/>
                </a:spcAft>
              </a:pPr>
              <a:r>
                <a:rPr lang="nl-BE" sz="1600" b="1" kern="1200" dirty="0" smtClean="0">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analyseren</a:t>
              </a:r>
              <a:r>
                <a:rPr lang="nl-BE" sz="1600" b="1" kern="1200" dirty="0">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 begeleiden en coördineren in verontrustende situaties</a:t>
              </a:r>
              <a:r>
                <a:rPr lang="nl-BE" sz="1600" b="1" u="sng" dirty="0">
                  <a:effectLst/>
                  <a:latin typeface="Calibri" panose="020F0502020204030204" pitchFamily="34" charset="0"/>
                  <a:ea typeface="Times New Roman" panose="02020603050405020304" pitchFamily="18" charset="0"/>
                  <a:cs typeface="Times New Roman" panose="02020603050405020304" pitchFamily="18" charset="0"/>
                </a:rPr>
                <a:t> </a:t>
              </a:r>
              <a:r>
                <a:rPr lang="nl-BE" sz="1600" b="1" i="1" u="sng"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teneinde</a:t>
              </a:r>
              <a:r>
                <a:rPr lang="nl-BE" sz="1600" dirty="0">
                  <a:effectLst/>
                  <a:latin typeface="Calibri" panose="020F0502020204030204" pitchFamily="34" charset="0"/>
                  <a:ea typeface="Times New Roman" panose="02020603050405020304" pitchFamily="18" charset="0"/>
                  <a:cs typeface="Times New Roman" panose="02020603050405020304" pitchFamily="18" charset="0"/>
                </a:rPr>
                <a:t> via aanklampend werken </a:t>
              </a:r>
              <a:r>
                <a:rPr lang="nl-BE" sz="1600" dirty="0" smtClean="0">
                  <a:effectLst/>
                  <a:latin typeface="Calibri" panose="020F0502020204030204" pitchFamily="34" charset="0"/>
                  <a:ea typeface="Times New Roman" panose="02020603050405020304" pitchFamily="18" charset="0"/>
                  <a:cs typeface="Times New Roman" panose="02020603050405020304" pitchFamily="18" charset="0"/>
                </a:rPr>
                <a:t>de </a:t>
              </a:r>
              <a:r>
                <a:rPr lang="nl-BE" sz="1600" dirty="0">
                  <a:effectLst/>
                  <a:latin typeface="Calibri" panose="020F0502020204030204" pitchFamily="34" charset="0"/>
                  <a:ea typeface="Times New Roman" panose="02020603050405020304" pitchFamily="18" charset="0"/>
                  <a:cs typeface="Times New Roman" panose="02020603050405020304" pitchFamily="18" charset="0"/>
                </a:rPr>
                <a:t>ontwikkelingskansen van leerlingen te vrijwaren en veiligheid te garanderen</a:t>
              </a:r>
              <a:endParaRPr lang="nl-BE" sz="1200" dirty="0">
                <a:effectLst/>
                <a:latin typeface="Times New Roman" panose="02020603050405020304" pitchFamily="18" charset="0"/>
                <a:ea typeface="Times New Roman" panose="02020603050405020304" pitchFamily="18" charset="0"/>
              </a:endParaRPr>
            </a:p>
          </p:txBody>
        </p:sp>
        <p:sp>
          <p:nvSpPr>
            <p:cNvPr id="35" name="Rectangle 13"/>
            <p:cNvSpPr/>
            <p:nvPr/>
          </p:nvSpPr>
          <p:spPr>
            <a:xfrm>
              <a:off x="0" y="3855502"/>
              <a:ext cx="9753270" cy="969754"/>
            </a:xfrm>
            <a:prstGeom prst="rect">
              <a:avLst/>
            </a:prstGeom>
            <a:noFill/>
          </p:spPr>
          <p:txBody>
            <a:bodyPr wrap="square" lIns="91440" tIns="45720" rIns="91440" bIns="45720">
              <a:noAutofit/>
            </a:bodyPr>
            <a:lstStyle/>
            <a:p>
              <a:pPr algn="ctr">
                <a:spcAft>
                  <a:spcPts val="0"/>
                </a:spcAft>
              </a:pPr>
              <a:r>
                <a:rPr lang="nl-BE" sz="1600" b="1" kern="1200" dirty="0" smtClean="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collectief </a:t>
              </a:r>
              <a:r>
                <a:rPr lang="nl-BE" sz="1600" b="1" kern="1200"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objectief informeren </a:t>
              </a:r>
              <a:r>
                <a:rPr lang="nl-BE" sz="1600" kern="1200"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over het onderwijslandschap, het studiekeuzeproces en de arbeidsmarkt </a:t>
              </a:r>
              <a:r>
                <a:rPr lang="nl-BE" sz="1600" b="1" i="1" u="sng"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teneinde</a:t>
              </a:r>
              <a:r>
                <a:rPr lang="nl-BE" sz="1600" i="1"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BE" sz="1600" dirty="0" smtClean="0">
                  <a:effectLst/>
                  <a:latin typeface="Calibri" panose="020F0502020204030204" pitchFamily="34" charset="0"/>
                  <a:ea typeface="Times New Roman" panose="02020603050405020304" pitchFamily="18" charset="0"/>
                  <a:cs typeface="Times New Roman" panose="02020603050405020304" pitchFamily="18" charset="0"/>
                </a:rPr>
                <a:t>ouders en leerlingen </a:t>
              </a:r>
              <a:r>
                <a:rPr lang="nl-BE" sz="1600" dirty="0">
                  <a:effectLst/>
                  <a:latin typeface="Calibri" panose="020F0502020204030204" pitchFamily="34" charset="0"/>
                  <a:ea typeface="Times New Roman" panose="02020603050405020304" pitchFamily="18" charset="0"/>
                  <a:cs typeface="Times New Roman" panose="02020603050405020304" pitchFamily="18" charset="0"/>
                </a:rPr>
                <a:t>in staat te stellen tot het maken van juiste keuzes, die het welbevinden, de betrokkenheid en kwalificatie kunnen bevorderen</a:t>
              </a:r>
              <a:endParaRPr lang="nl-BE" sz="1200" dirty="0">
                <a:effectLst/>
                <a:latin typeface="Times New Roman" panose="02020603050405020304" pitchFamily="18" charset="0"/>
                <a:ea typeface="Times New Roman" panose="02020603050405020304" pitchFamily="18" charset="0"/>
              </a:endParaRPr>
            </a:p>
            <a:p>
              <a:pPr algn="ctr">
                <a:spcAft>
                  <a:spcPts val="0"/>
                </a:spcAft>
              </a:pPr>
              <a:r>
                <a:rPr lang="nl-BE" sz="1600" dirty="0">
                  <a:effectLst/>
                  <a:latin typeface="Times New Roman" panose="02020603050405020304" pitchFamily="18" charset="0"/>
                  <a:ea typeface="Times New Roman" panose="02020603050405020304" pitchFamily="18" charset="0"/>
                </a:rPr>
                <a:t> </a:t>
              </a:r>
              <a:endParaRPr lang="nl-BE" sz="1200" dirty="0">
                <a:effectLst/>
                <a:latin typeface="Times New Roman" panose="02020603050405020304" pitchFamily="18" charset="0"/>
                <a:ea typeface="Times New Roman" panose="02020603050405020304" pitchFamily="18" charset="0"/>
              </a:endParaRPr>
            </a:p>
          </p:txBody>
        </p:sp>
        <p:sp>
          <p:nvSpPr>
            <p:cNvPr id="36" name="Rectangle 14"/>
            <p:cNvSpPr/>
            <p:nvPr/>
          </p:nvSpPr>
          <p:spPr>
            <a:xfrm>
              <a:off x="-19564" y="5183714"/>
              <a:ext cx="9657755" cy="767657"/>
            </a:xfrm>
            <a:prstGeom prst="rect">
              <a:avLst/>
            </a:prstGeom>
            <a:noFill/>
          </p:spPr>
          <p:txBody>
            <a:bodyPr wrap="square" lIns="91440" tIns="45720" rIns="91440" bIns="45720">
              <a:spAutoFit/>
            </a:bodyPr>
            <a:lstStyle/>
            <a:p>
              <a:pPr algn="ctr">
                <a:spcAft>
                  <a:spcPts val="0"/>
                </a:spcAft>
              </a:pPr>
              <a:r>
                <a:rPr lang="nl-BE" sz="1600" b="1"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s</a:t>
              </a:r>
              <a:r>
                <a:rPr lang="nl-BE" sz="1600" b="1" kern="1200" dirty="0" smtClean="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ignaleren en inhoudelijke expertise inbrengen in de school </a:t>
              </a:r>
              <a:r>
                <a:rPr lang="nl-BE" sz="1600" b="1" i="1" u="sng" dirty="0" smtClean="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teneinde</a:t>
              </a:r>
              <a:r>
                <a:rPr lang="nl-BE" sz="1600" i="1" dirty="0" smtClean="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BE" sz="1600" dirty="0">
                  <a:effectLst/>
                  <a:latin typeface="Calibri" panose="020F0502020204030204" pitchFamily="34" charset="0"/>
                  <a:ea typeface="Times New Roman" panose="02020603050405020304" pitchFamily="18" charset="0"/>
                  <a:cs typeface="Times New Roman" panose="02020603050405020304" pitchFamily="18" charset="0"/>
                </a:rPr>
                <a:t>te faciliteren dat </a:t>
              </a:r>
              <a:endParaRPr lang="nl-BE"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nl-BE" sz="1600" dirty="0" smtClean="0">
                  <a:effectLst/>
                  <a:latin typeface="Calibri" panose="020F0502020204030204" pitchFamily="34" charset="0"/>
                  <a:ea typeface="Times New Roman" panose="02020603050405020304" pitchFamily="18" charset="0"/>
                  <a:cs typeface="Times New Roman" panose="02020603050405020304" pitchFamily="18" charset="0"/>
                </a:rPr>
                <a:t>schoolteams </a:t>
              </a:r>
              <a:r>
                <a:rPr lang="nl-BE" sz="1600" dirty="0">
                  <a:effectLst/>
                  <a:latin typeface="Calibri" panose="020F0502020204030204" pitchFamily="34" charset="0"/>
                  <a:ea typeface="Times New Roman" panose="02020603050405020304" pitchFamily="18" charset="0"/>
                  <a:cs typeface="Times New Roman" panose="02020603050405020304" pitchFamily="18" charset="0"/>
                </a:rPr>
                <a:t>en leerkrachten planmatig en zelfstandig de zorg voor al hun leerlingen </a:t>
              </a:r>
              <a:r>
                <a:rPr lang="nl-BE" sz="1600" dirty="0" smtClean="0">
                  <a:effectLst/>
                  <a:latin typeface="Calibri" panose="020F0502020204030204" pitchFamily="34" charset="0"/>
                  <a:ea typeface="Times New Roman" panose="02020603050405020304" pitchFamily="18" charset="0"/>
                  <a:cs typeface="Times New Roman" panose="02020603050405020304" pitchFamily="18" charset="0"/>
                </a:rPr>
                <a:t>opnemen</a:t>
              </a:r>
              <a:endParaRPr lang="nl-BE" sz="1200" dirty="0">
                <a:effectLst/>
                <a:latin typeface="Times New Roman" panose="02020603050405020304" pitchFamily="18" charset="0"/>
                <a:ea typeface="Times New Roman" panose="02020603050405020304" pitchFamily="18" charset="0"/>
              </a:endParaRPr>
            </a:p>
          </p:txBody>
        </p:sp>
        <p:sp>
          <p:nvSpPr>
            <p:cNvPr id="37" name="Rectangle 15"/>
            <p:cNvSpPr/>
            <p:nvPr/>
          </p:nvSpPr>
          <p:spPr>
            <a:xfrm>
              <a:off x="126134" y="6117200"/>
              <a:ext cx="9284335" cy="767657"/>
            </a:xfrm>
            <a:prstGeom prst="rect">
              <a:avLst/>
            </a:prstGeom>
            <a:noFill/>
          </p:spPr>
          <p:txBody>
            <a:bodyPr wrap="square" lIns="91440" tIns="45720" rIns="91440" bIns="45720">
              <a:spAutoFit/>
            </a:bodyPr>
            <a:lstStyle/>
            <a:p>
              <a:pPr algn="ctr">
                <a:spcAft>
                  <a:spcPts val="0"/>
                </a:spcAft>
              </a:pPr>
              <a:r>
                <a:rPr lang="nl-BE" sz="1600"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u</a:t>
              </a:r>
              <a:r>
                <a:rPr lang="nl-BE" sz="1600" kern="1200" dirty="0" smtClean="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itvoeren </a:t>
              </a:r>
              <a:r>
                <a:rPr lang="nl-BE" sz="1600" kern="1200"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van </a:t>
              </a:r>
              <a:r>
                <a:rPr lang="nl-BE" sz="1600" b="1" kern="1200"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medische activiteiten in het kader van preventie </a:t>
              </a:r>
              <a:r>
                <a:rPr lang="nl-BE" sz="1600" b="1" i="1" u="sng"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teneinde</a:t>
              </a:r>
              <a:r>
                <a:rPr lang="nl-BE" sz="1600" i="1"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BE" sz="1600" dirty="0">
                  <a:effectLst/>
                  <a:latin typeface="Calibri" panose="020F0502020204030204" pitchFamily="34" charset="0"/>
                  <a:ea typeface="Times New Roman" panose="02020603050405020304" pitchFamily="18" charset="0"/>
                  <a:cs typeface="Times New Roman" panose="02020603050405020304" pitchFamily="18" charset="0"/>
                </a:rPr>
                <a:t>tijdig bepaalde (</a:t>
              </a:r>
              <a:r>
                <a:rPr lang="nl-BE" sz="1600" dirty="0" err="1">
                  <a:effectLst/>
                  <a:latin typeface="Calibri" panose="020F0502020204030204" pitchFamily="34" charset="0"/>
                  <a:ea typeface="Times New Roman" panose="02020603050405020304" pitchFamily="18" charset="0"/>
                  <a:cs typeface="Times New Roman" panose="02020603050405020304" pitchFamily="18" charset="0"/>
                </a:rPr>
                <a:t>psycho</a:t>
              </a:r>
              <a:r>
                <a:rPr lang="nl-BE" sz="1600" dirty="0">
                  <a:effectLst/>
                  <a:latin typeface="Calibri" panose="020F0502020204030204" pitchFamily="34" charset="0"/>
                  <a:ea typeface="Times New Roman" panose="02020603050405020304" pitchFamily="18" charset="0"/>
                  <a:cs typeface="Times New Roman" panose="02020603050405020304" pitchFamily="18" charset="0"/>
                </a:rPr>
                <a:t>-) somatische problemen op te sporen en te voorkomen</a:t>
              </a:r>
              <a:endParaRPr lang="nl-BE" sz="12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62479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nl-BE" dirty="0"/>
              <a:t>We delen het werk op in rollen</a:t>
            </a:r>
          </a:p>
        </p:txBody>
      </p:sp>
      <p:sp>
        <p:nvSpPr>
          <p:cNvPr id="4" name="Rectangle 3"/>
          <p:cNvSpPr/>
          <p:nvPr/>
        </p:nvSpPr>
        <p:spPr>
          <a:xfrm>
            <a:off x="91439" y="2009736"/>
            <a:ext cx="8839201" cy="3600986"/>
          </a:xfrm>
          <a:prstGeom prst="rect">
            <a:avLst/>
          </a:prstGeom>
        </p:spPr>
        <p:txBody>
          <a:bodyPr wrap="square">
            <a:spAutoFit/>
          </a:bodyPr>
          <a:lstStyle/>
          <a:p>
            <a:pPr algn="ctr" defTabSz="914400"/>
            <a:endParaRPr lang="nl-BE" sz="3600" dirty="0">
              <a:solidFill>
                <a:prstClr val="black"/>
              </a:solidFill>
              <a:latin typeface="Bradley Hand ITC" panose="03070402050302030203" pitchFamily="66" charset="0"/>
            </a:endParaRPr>
          </a:p>
          <a:p>
            <a:pPr algn="ctr" defTabSz="914400"/>
            <a:r>
              <a:rPr lang="nl-BE" sz="3200" dirty="0">
                <a:solidFill>
                  <a:prstClr val="black"/>
                </a:solidFill>
                <a:latin typeface="Bradley Hand ITC" panose="03070402050302030203" pitchFamily="66" charset="0"/>
              </a:rPr>
              <a:t>We organiseren onze opdracht door het werk op te delen in rollen; Iedereen neemt één of meerdere rollen op zich om samen met de collega’s de hele opdracht af te dekken. Het team is samen competent om alles te doen en kennen, niet elk teamlid moet alles doen en kennen.</a:t>
            </a:r>
            <a:endParaRPr lang="nl-BE" sz="2800" dirty="0">
              <a:solidFill>
                <a:prstClr val="black"/>
              </a:solidFill>
              <a:latin typeface="Bradley Hand ITC" panose="03070402050302030203" pitchFamily="66" charset="0"/>
            </a:endParaRPr>
          </a:p>
        </p:txBody>
      </p:sp>
    </p:spTree>
    <p:extLst>
      <p:ext uri="{BB962C8B-B14F-4D97-AF65-F5344CB8AC3E}">
        <p14:creationId xmlns:p14="http://schemas.microsoft.com/office/powerpoint/2010/main" val="1079612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19" y="1484785"/>
            <a:ext cx="3612531"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1" i="0" u="sng" strike="noStrike" kern="1200" cap="none" spc="0" normalizeH="0" baseline="0" noProof="0" dirty="0" smtClean="0">
                <a:ln>
                  <a:noFill/>
                </a:ln>
                <a:solidFill>
                  <a:srgbClr val="F79646"/>
                </a:solidFill>
                <a:effectLst/>
                <a:uLnTx/>
                <a:uFillTx/>
                <a:latin typeface="Calibri"/>
                <a:ea typeface="+mn-ea"/>
                <a:cs typeface="+mn-cs"/>
              </a:rPr>
              <a:t>Expertiserollen</a:t>
            </a:r>
            <a:endParaRPr kumimoji="0" lang="nl-BE" sz="2400" b="1" i="0" u="sng" strike="noStrike" kern="1200" cap="none" spc="0" normalizeH="0" baseline="0" noProof="0" dirty="0">
              <a:ln>
                <a:noFill/>
              </a:ln>
              <a:solidFill>
                <a:srgbClr val="F79646"/>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prstClr val="black"/>
                </a:solidFill>
                <a:effectLst/>
                <a:uLnTx/>
                <a:uFillTx/>
                <a:latin typeface="Calibri"/>
                <a:ea typeface="+mn-ea"/>
                <a:cs typeface="+mn-cs"/>
              </a:rPr>
              <a:t>Het team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prstClr val="black"/>
                </a:solidFill>
                <a:effectLst/>
                <a:uLnTx/>
                <a:uFillTx/>
                <a:latin typeface="Calibri"/>
                <a:ea typeface="+mn-ea"/>
                <a:cs typeface="+mn-cs"/>
              </a:rPr>
              <a:t>professioneel bekwaam</a:t>
            </a:r>
          </a:p>
        </p:txBody>
      </p:sp>
      <p:sp>
        <p:nvSpPr>
          <p:cNvPr id="6" name="TextBox 5"/>
          <p:cNvSpPr txBox="1"/>
          <p:nvPr/>
        </p:nvSpPr>
        <p:spPr>
          <a:xfrm>
            <a:off x="5062572" y="1484784"/>
            <a:ext cx="3612531"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1" i="0" u="sng" strike="noStrike" kern="1200" cap="none" spc="0" normalizeH="0" baseline="0" noProof="0" dirty="0" smtClean="0">
                <a:ln>
                  <a:noFill/>
                </a:ln>
                <a:solidFill>
                  <a:srgbClr val="7030A0"/>
                </a:solidFill>
                <a:effectLst/>
                <a:uLnTx/>
                <a:uFillTx/>
                <a:latin typeface="Calibri"/>
                <a:ea typeface="+mn-ea"/>
                <a:cs typeface="+mn-cs"/>
              </a:rPr>
              <a:t>Regelrollen</a:t>
            </a:r>
            <a:endParaRPr kumimoji="0" lang="nl-BE" sz="2400" b="1" i="0" u="sng" strike="noStrike" kern="1200" cap="none" spc="0" normalizeH="0" baseline="0" noProof="0" dirty="0">
              <a:ln>
                <a:noFill/>
              </a:ln>
              <a:solidFill>
                <a:srgbClr val="7030A0"/>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prstClr val="black"/>
                </a:solidFill>
                <a:effectLst/>
                <a:uLnTx/>
                <a:uFillTx/>
                <a:latin typeface="Calibri"/>
                <a:ea typeface="+mn-ea"/>
                <a:cs typeface="+mn-cs"/>
              </a:rPr>
              <a:t>Het team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prstClr val="black"/>
                </a:solidFill>
                <a:effectLst/>
                <a:uLnTx/>
                <a:uFillTx/>
                <a:latin typeface="Calibri"/>
                <a:ea typeface="+mn-ea"/>
                <a:cs typeface="+mn-cs"/>
              </a:rPr>
              <a:t>georganiseerd</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0242" y="2685113"/>
            <a:ext cx="3965944" cy="29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4730698" y="2685114"/>
            <a:ext cx="4276278" cy="2974459"/>
          </a:xfrm>
          <a:prstGeom prst="rect">
            <a:avLst/>
          </a:prstGeom>
        </p:spPr>
      </p:pic>
    </p:spTree>
    <p:extLst>
      <p:ext uri="{BB962C8B-B14F-4D97-AF65-F5344CB8AC3E}">
        <p14:creationId xmlns:p14="http://schemas.microsoft.com/office/powerpoint/2010/main" val="2470414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Stap </a:t>
            </a:r>
            <a:r>
              <a:rPr lang="nl-BE" dirty="0" smtClean="0"/>
              <a:t>1 – expertises</a:t>
            </a:r>
            <a:endParaRPr lang="nl-BE" dirty="0"/>
          </a:p>
        </p:txBody>
      </p:sp>
      <p:sp>
        <p:nvSpPr>
          <p:cNvPr id="4" name="Content Placeholder 3"/>
          <p:cNvSpPr>
            <a:spLocks noGrp="1"/>
          </p:cNvSpPr>
          <p:nvPr>
            <p:ph idx="1"/>
          </p:nvPr>
        </p:nvSpPr>
        <p:spPr>
          <a:xfrm>
            <a:off x="457200" y="1600200"/>
            <a:ext cx="8229600" cy="5121275"/>
          </a:xfrm>
        </p:spPr>
        <p:txBody>
          <a:bodyPr>
            <a:normAutofit fontScale="70000" lnSpcReduction="20000"/>
          </a:bodyPr>
          <a:lstStyle/>
          <a:p>
            <a:r>
              <a:rPr lang="nl-BE" dirty="0"/>
              <a:t>Welke </a:t>
            </a:r>
            <a:r>
              <a:rPr lang="nl-BE" b="1" dirty="0"/>
              <a:t>kritische</a:t>
            </a:r>
            <a:r>
              <a:rPr lang="nl-BE" dirty="0"/>
              <a:t> expertises hebben wij als team nodig in die rol </a:t>
            </a:r>
            <a:r>
              <a:rPr lang="nl-BE" dirty="0" smtClean="0"/>
              <a:t>? Bijvoorbeeld:</a:t>
            </a:r>
            <a:endParaRPr lang="nl-BE" dirty="0"/>
          </a:p>
          <a:p>
            <a:pPr lvl="1"/>
            <a:r>
              <a:rPr lang="nl-BE" dirty="0" smtClean="0"/>
              <a:t>Pesten, dyslexie, </a:t>
            </a:r>
            <a:r>
              <a:rPr lang="nl-BE" dirty="0" err="1"/>
              <a:t>a</a:t>
            </a:r>
            <a:r>
              <a:rPr lang="nl-BE" dirty="0" err="1" smtClean="0"/>
              <a:t>noxeria</a:t>
            </a:r>
            <a:r>
              <a:rPr lang="nl-BE" dirty="0" smtClean="0"/>
              <a:t>,…</a:t>
            </a:r>
            <a:endParaRPr lang="nl-BE" dirty="0"/>
          </a:p>
          <a:p>
            <a:pPr lvl="2"/>
            <a:endParaRPr lang="nl-BE" dirty="0"/>
          </a:p>
          <a:p>
            <a:r>
              <a:rPr lang="nl-BE" dirty="0" smtClean="0"/>
              <a:t>Welke expertises hebben we soms eens nodig, maar zijn niet kritisch om die in elk team te hebben (</a:t>
            </a:r>
            <a:r>
              <a:rPr lang="nl-BE" b="1" dirty="0" err="1" smtClean="0"/>
              <a:t>teamoverstijgende</a:t>
            </a:r>
            <a:r>
              <a:rPr lang="nl-BE" b="1" dirty="0" smtClean="0"/>
              <a:t> expertise</a:t>
            </a:r>
            <a:r>
              <a:rPr lang="nl-BE" dirty="0" smtClean="0"/>
              <a:t>) Bijvoorbeeld:</a:t>
            </a:r>
          </a:p>
          <a:p>
            <a:pPr lvl="1"/>
            <a:r>
              <a:rPr lang="nl-BE" dirty="0" smtClean="0"/>
              <a:t>Radicalisering (voldoende om iemand op centrumniveau te hebben)</a:t>
            </a:r>
          </a:p>
          <a:p>
            <a:pPr lvl="1"/>
            <a:endParaRPr lang="nl-BE" dirty="0" smtClean="0"/>
          </a:p>
          <a:p>
            <a:r>
              <a:rPr lang="nl-BE" dirty="0" smtClean="0"/>
              <a:t>Wie gaat die kritische expertise opnemen?</a:t>
            </a:r>
          </a:p>
          <a:p>
            <a:endParaRPr lang="nl-BE" dirty="0" smtClean="0"/>
          </a:p>
          <a:p>
            <a:r>
              <a:rPr lang="nl-BE" dirty="0" smtClean="0"/>
              <a:t>Hoe kunnen wij als team continuïteit garanderen?</a:t>
            </a:r>
            <a:endParaRPr lang="nl-BE" dirty="0"/>
          </a:p>
          <a:p>
            <a:endParaRPr lang="nl-BE" dirty="0"/>
          </a:p>
          <a:p>
            <a:r>
              <a:rPr lang="nl-BE" dirty="0"/>
              <a:t>Breng deze expertises aan in het schema. Concentreer u op de voornaamste</a:t>
            </a:r>
            <a:r>
              <a:rPr lang="nl-BE" dirty="0" smtClean="0"/>
              <a:t>.</a:t>
            </a:r>
          </a:p>
          <a:p>
            <a:endParaRPr lang="nl-BE" dirty="0"/>
          </a:p>
          <a:p>
            <a:endParaRPr lang="nl-BE" dirty="0"/>
          </a:p>
          <a:p>
            <a:pPr lvl="2"/>
            <a:endParaRPr lang="nl-BE" dirty="0"/>
          </a:p>
          <a:p>
            <a:endParaRPr lang="nl-BE" dirty="0"/>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31019C-3939-5F43-B75D-CFD4E736BA37}" type="slidenum">
              <a:rPr kumimoji="0" lang="nl-NL" sz="1400" b="0" i="0" u="none" strike="noStrike" kern="1200" cap="none" spc="0" normalizeH="0" baseline="0" noProof="0" smtClean="0">
                <a:ln>
                  <a:noFill/>
                </a:ln>
                <a:solidFill>
                  <a:srgbClr val="52B62C"/>
                </a:solidFill>
                <a:effectLst/>
                <a:uLnTx/>
                <a:uFillTx/>
                <a:latin typeface="Helvetica Neue"/>
                <a:ea typeface="+mn-ea"/>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l-NL" sz="1400" b="0" i="0" u="none" strike="noStrike" kern="1200" cap="none" spc="0" normalizeH="0" baseline="0" noProof="0">
              <a:ln>
                <a:noFill/>
              </a:ln>
              <a:solidFill>
                <a:srgbClr val="52B62C"/>
              </a:solidFill>
              <a:effectLst/>
              <a:uLnTx/>
              <a:uFillTx/>
              <a:latin typeface="Helvetica Neue"/>
              <a:ea typeface="+mn-ea"/>
            </a:endParaRPr>
          </a:p>
        </p:txBody>
      </p:sp>
    </p:spTree>
    <p:extLst>
      <p:ext uri="{BB962C8B-B14F-4D97-AF65-F5344CB8AC3E}">
        <p14:creationId xmlns:p14="http://schemas.microsoft.com/office/powerpoint/2010/main" val="2435471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lstStyle/>
          <a:p>
            <a:endParaRPr lang="nl-BE"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31019C-3939-5F43-B75D-CFD4E736BA37}" type="slidenum">
              <a:rPr kumimoji="0" lang="nl-NL" sz="1400" b="0" i="0" u="none" strike="noStrike" kern="1200" cap="none" spc="0" normalizeH="0" baseline="0" noProof="0" smtClean="0">
                <a:ln>
                  <a:noFill/>
                </a:ln>
                <a:solidFill>
                  <a:srgbClr val="52B62C"/>
                </a:solidFill>
                <a:effectLst/>
                <a:uLnTx/>
                <a:uFillTx/>
                <a:latin typeface="Helvetica Neue"/>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NL" sz="1400" b="0" i="0" u="none" strike="noStrike" kern="1200" cap="none" spc="0" normalizeH="0" baseline="0" noProof="0">
              <a:ln>
                <a:noFill/>
              </a:ln>
              <a:solidFill>
                <a:srgbClr val="52B62C"/>
              </a:solidFill>
              <a:effectLst/>
              <a:uLnTx/>
              <a:uFillTx/>
              <a:latin typeface="Helvetica Neue"/>
              <a:ea typeface="+mn-ea"/>
            </a:endParaRPr>
          </a:p>
        </p:txBody>
      </p:sp>
      <p:sp>
        <p:nvSpPr>
          <p:cNvPr id="6" name="Rectangle: Rounded Corners 5"/>
          <p:cNvSpPr/>
          <p:nvPr/>
        </p:nvSpPr>
        <p:spPr>
          <a:xfrm>
            <a:off x="2592700" y="3337114"/>
            <a:ext cx="3251200" cy="1745203"/>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Team:</a:t>
            </a:r>
            <a:r>
              <a:rPr kumimoji="0" lang="nl-BE" sz="1800" b="0" i="0" u="none" strike="noStrike" kern="1200" cap="none" spc="0" normalizeH="0" noProof="0" dirty="0" smtClean="0">
                <a:ln>
                  <a:noFill/>
                </a:ln>
                <a:solidFill>
                  <a:prstClr val="black"/>
                </a:solidFill>
                <a:effectLst/>
                <a:uLnTx/>
                <a:uFillTx/>
                <a:latin typeface="Calibri"/>
                <a:ea typeface="+mn-ea"/>
                <a:cs typeface="+mn-cs"/>
              </a:rPr>
              <a:t> </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BE" dirty="0" smtClean="0">
                <a:solidFill>
                  <a:prstClr val="black"/>
                </a:solidFill>
                <a:latin typeface="Calibri"/>
              </a:rPr>
              <a:t>Expertiserollen</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peech Bubble: Rectangle with Corners Rounded 6"/>
          <p:cNvSpPr/>
          <p:nvPr/>
        </p:nvSpPr>
        <p:spPr>
          <a:xfrm>
            <a:off x="371856" y="223034"/>
            <a:ext cx="3153664" cy="979609"/>
          </a:xfrm>
          <a:prstGeom prst="wedgeRoundRectCallout">
            <a:avLst>
              <a:gd name="adj1" fmla="val 28780"/>
              <a:gd name="adj2" fmla="val 9285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Calibri"/>
                <a:ea typeface="+mn-ea"/>
                <a:cs typeface="+mn-cs"/>
              </a:rPr>
              <a:t>Vul de expertises in in deze bolletjes</a:t>
            </a: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888" y="2945701"/>
            <a:ext cx="1008112" cy="5405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279400" y="1566828"/>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8"/>
          <p:cNvSpPr/>
          <p:nvPr/>
        </p:nvSpPr>
        <p:spPr>
          <a:xfrm>
            <a:off x="1807219" y="1571720"/>
            <a:ext cx="1215381"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Pesten</a:t>
            </a:r>
          </a:p>
        </p:txBody>
      </p:sp>
      <p:sp>
        <p:nvSpPr>
          <p:cNvPr id="10" name="Oval 9"/>
          <p:cNvSpPr/>
          <p:nvPr/>
        </p:nvSpPr>
        <p:spPr>
          <a:xfrm>
            <a:off x="3454400" y="1569656"/>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val 10"/>
          <p:cNvSpPr/>
          <p:nvPr/>
        </p:nvSpPr>
        <p:spPr>
          <a:xfrm>
            <a:off x="4982219" y="1596108"/>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val 11"/>
          <p:cNvSpPr/>
          <p:nvPr/>
        </p:nvSpPr>
        <p:spPr>
          <a:xfrm>
            <a:off x="6451600" y="1566828"/>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12"/>
          <p:cNvSpPr/>
          <p:nvPr/>
        </p:nvSpPr>
        <p:spPr>
          <a:xfrm>
            <a:off x="7920981" y="1532608"/>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val 19"/>
          <p:cNvSpPr/>
          <p:nvPr/>
        </p:nvSpPr>
        <p:spPr>
          <a:xfrm>
            <a:off x="279400" y="5473730"/>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val 20"/>
          <p:cNvSpPr/>
          <p:nvPr/>
        </p:nvSpPr>
        <p:spPr>
          <a:xfrm>
            <a:off x="1905000" y="5478622"/>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val 21"/>
          <p:cNvSpPr/>
          <p:nvPr/>
        </p:nvSpPr>
        <p:spPr>
          <a:xfrm>
            <a:off x="3454400" y="5476558"/>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val 22"/>
          <p:cNvSpPr/>
          <p:nvPr/>
        </p:nvSpPr>
        <p:spPr>
          <a:xfrm>
            <a:off x="4982219" y="5503010"/>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val 23"/>
          <p:cNvSpPr/>
          <p:nvPr/>
        </p:nvSpPr>
        <p:spPr>
          <a:xfrm>
            <a:off x="6451600" y="5473730"/>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val 24"/>
          <p:cNvSpPr/>
          <p:nvPr/>
        </p:nvSpPr>
        <p:spPr>
          <a:xfrm>
            <a:off x="7920981" y="5439510"/>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8153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Expertises – </a:t>
            </a:r>
            <a:r>
              <a:rPr lang="nl-BE" dirty="0"/>
              <a:t>wie doet wat ?</a:t>
            </a:r>
          </a:p>
        </p:txBody>
      </p:sp>
      <p:sp>
        <p:nvSpPr>
          <p:cNvPr id="4" name="Content Placeholder 3"/>
          <p:cNvSpPr>
            <a:spLocks noGrp="1"/>
          </p:cNvSpPr>
          <p:nvPr>
            <p:ph idx="1"/>
          </p:nvPr>
        </p:nvSpPr>
        <p:spPr>
          <a:xfrm>
            <a:off x="457200" y="1600200"/>
            <a:ext cx="8329448" cy="4842641"/>
          </a:xfrm>
        </p:spPr>
        <p:txBody>
          <a:bodyPr>
            <a:normAutofit fontScale="62500" lnSpcReduction="20000"/>
          </a:bodyPr>
          <a:lstStyle/>
          <a:p>
            <a:r>
              <a:rPr lang="nl-BE" dirty="0"/>
              <a:t>Duid aan :</a:t>
            </a:r>
          </a:p>
          <a:p>
            <a:pPr lvl="1"/>
            <a:r>
              <a:rPr lang="nl-BE" dirty="0"/>
              <a:t>Welke expertises heb ik en wil ik verder ontwikkelen ? </a:t>
            </a:r>
            <a:r>
              <a:rPr lang="nl-BE" dirty="0" smtClean="0"/>
              <a:t>Schrijf </a:t>
            </a:r>
            <a:r>
              <a:rPr lang="nl-BE" dirty="0"/>
              <a:t>jouw naam in een groene post-it en kleef het bij die expertises</a:t>
            </a:r>
          </a:p>
          <a:p>
            <a:pPr lvl="1"/>
            <a:endParaRPr lang="nl-BE" dirty="0"/>
          </a:p>
          <a:p>
            <a:pPr lvl="1"/>
            <a:endParaRPr lang="nl-BE" dirty="0" smtClean="0"/>
          </a:p>
          <a:p>
            <a:pPr lvl="1"/>
            <a:endParaRPr lang="nl-BE" dirty="0"/>
          </a:p>
          <a:p>
            <a:pPr marL="457200" lvl="1" indent="0">
              <a:buNone/>
            </a:pPr>
            <a:r>
              <a:rPr lang="nl-BE" i="1" dirty="0" smtClean="0"/>
              <a:t>Eventueel:</a:t>
            </a:r>
            <a:endParaRPr lang="nl-BE" i="1" dirty="0"/>
          </a:p>
          <a:p>
            <a:pPr lvl="1"/>
            <a:r>
              <a:rPr lang="nl-BE" i="1" dirty="0"/>
              <a:t>Welke expertises heb ik niet en zou ik willen ontwikkelen ? Schrijf jouw naam in een blauwe post-it en kleef het bij die expertises</a:t>
            </a:r>
          </a:p>
          <a:p>
            <a:pPr lvl="1"/>
            <a:endParaRPr lang="nl-BE" i="1" dirty="0"/>
          </a:p>
          <a:p>
            <a:pPr lvl="1"/>
            <a:endParaRPr lang="nl-BE" i="1" dirty="0"/>
          </a:p>
          <a:p>
            <a:pPr lvl="1"/>
            <a:r>
              <a:rPr lang="nl-BE" i="1" dirty="0"/>
              <a:t>Welke expertises heb ik en zou ik minder willen (beginnen) opnemen ? Schrijf jouw naam in een orangje post-it en kleef het bij die expertises</a:t>
            </a:r>
          </a:p>
          <a:p>
            <a:pPr lvl="1"/>
            <a:endParaRPr lang="nl-BE" i="1" dirty="0"/>
          </a:p>
          <a:p>
            <a:pPr lvl="1"/>
            <a:endParaRPr lang="nl-BE" i="1" dirty="0"/>
          </a:p>
          <a:p>
            <a:pPr lvl="2"/>
            <a:endParaRPr lang="nl-BE" dirty="0"/>
          </a:p>
          <a:p>
            <a:r>
              <a:rPr lang="nl-BE" dirty="0"/>
              <a:t>Breng deze input aan in het schema.</a:t>
            </a:r>
          </a:p>
          <a:p>
            <a:endParaRPr lang="nl-BE" dirty="0"/>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31019C-3939-5F43-B75D-CFD4E736BA37}" type="slidenum">
              <a:rPr kumimoji="0" lang="nl-NL" sz="1400" b="0" i="0" u="none" strike="noStrike" kern="1200" cap="none" spc="0" normalizeH="0" baseline="0" noProof="0" smtClean="0">
                <a:ln>
                  <a:noFill/>
                </a:ln>
                <a:solidFill>
                  <a:srgbClr val="52B62C"/>
                </a:solidFill>
                <a:effectLst/>
                <a:uLnTx/>
                <a:uFillTx/>
                <a:latin typeface="Helvetica Neue"/>
                <a:ea typeface="+mn-ea"/>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NL" sz="1400" b="0" i="0" u="none" strike="noStrike" kern="1200" cap="none" spc="0" normalizeH="0" baseline="0" noProof="0">
              <a:ln>
                <a:noFill/>
              </a:ln>
              <a:solidFill>
                <a:srgbClr val="52B62C"/>
              </a:solidFill>
              <a:effectLst/>
              <a:uLnTx/>
              <a:uFillTx/>
              <a:latin typeface="Helvetica Neue"/>
              <a:ea typeface="+mn-ea"/>
            </a:endParaRPr>
          </a:p>
        </p:txBody>
      </p:sp>
      <p:sp>
        <p:nvSpPr>
          <p:cNvPr id="5" name="Rectangle: Rounded Corners 4"/>
          <p:cNvSpPr/>
          <p:nvPr/>
        </p:nvSpPr>
        <p:spPr>
          <a:xfrm>
            <a:off x="7430761" y="2163287"/>
            <a:ext cx="1097280" cy="609600"/>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Calibri"/>
                <a:ea typeface="+mn-ea"/>
                <a:cs typeface="+mn-cs"/>
              </a:rPr>
              <a:t>TIM</a:t>
            </a:r>
          </a:p>
        </p:txBody>
      </p:sp>
      <p:sp>
        <p:nvSpPr>
          <p:cNvPr id="6" name="Rectangle: Rounded Corners 5"/>
          <p:cNvSpPr/>
          <p:nvPr/>
        </p:nvSpPr>
        <p:spPr>
          <a:xfrm>
            <a:off x="7430761" y="3852674"/>
            <a:ext cx="1097280" cy="60960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Calibri"/>
                <a:ea typeface="+mn-ea"/>
                <a:cs typeface="+mn-cs"/>
              </a:rPr>
              <a:t>TIM</a:t>
            </a:r>
          </a:p>
        </p:txBody>
      </p:sp>
      <p:sp>
        <p:nvSpPr>
          <p:cNvPr id="7" name="Rectangle: Rounded Corners 6"/>
          <p:cNvSpPr/>
          <p:nvPr/>
        </p:nvSpPr>
        <p:spPr>
          <a:xfrm>
            <a:off x="7430761" y="5140454"/>
            <a:ext cx="1097280" cy="609600"/>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Calibri"/>
                <a:ea typeface="+mn-ea"/>
                <a:cs typeface="+mn-cs"/>
              </a:rPr>
              <a:t>TIM</a:t>
            </a:r>
          </a:p>
        </p:txBody>
      </p:sp>
    </p:spTree>
    <p:extLst>
      <p:ext uri="{BB962C8B-B14F-4D97-AF65-F5344CB8AC3E}">
        <p14:creationId xmlns:p14="http://schemas.microsoft.com/office/powerpoint/2010/main" val="194819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lstStyle/>
          <a:p>
            <a:endParaRPr lang="nl-BE"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31019C-3939-5F43-B75D-CFD4E736BA37}" type="slidenum">
              <a:rPr kumimoji="0" lang="nl-NL" sz="1400" b="0" i="0" u="none" strike="noStrike" kern="1200" cap="none" spc="0" normalizeH="0" baseline="0" noProof="0" smtClean="0">
                <a:ln>
                  <a:noFill/>
                </a:ln>
                <a:solidFill>
                  <a:srgbClr val="52B62C"/>
                </a:solidFill>
                <a:effectLst/>
                <a:uLnTx/>
                <a:uFillTx/>
                <a:latin typeface="Helvetica Neue"/>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l-NL" sz="1400" b="0" i="0" u="none" strike="noStrike" kern="1200" cap="none" spc="0" normalizeH="0" baseline="0" noProof="0">
              <a:ln>
                <a:noFill/>
              </a:ln>
              <a:solidFill>
                <a:srgbClr val="52B62C"/>
              </a:solidFill>
              <a:effectLst/>
              <a:uLnTx/>
              <a:uFillTx/>
              <a:latin typeface="Helvetica Neue"/>
              <a:ea typeface="+mn-ea"/>
            </a:endParaRPr>
          </a:p>
        </p:txBody>
      </p:sp>
      <p:sp>
        <p:nvSpPr>
          <p:cNvPr id="6" name="Rectangle: Rounded Corners 5"/>
          <p:cNvSpPr/>
          <p:nvPr/>
        </p:nvSpPr>
        <p:spPr>
          <a:xfrm>
            <a:off x="2592700" y="3337114"/>
            <a:ext cx="3251200" cy="1745203"/>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Team: </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BE" dirty="0" smtClean="0">
                <a:solidFill>
                  <a:prstClr val="black"/>
                </a:solidFill>
                <a:latin typeface="Calibri"/>
              </a:rPr>
              <a:t>Expertiserollen</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888" y="2945701"/>
            <a:ext cx="1008112" cy="5405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279400" y="1566828"/>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8"/>
          <p:cNvSpPr/>
          <p:nvPr/>
        </p:nvSpPr>
        <p:spPr>
          <a:xfrm>
            <a:off x="1807219" y="1571720"/>
            <a:ext cx="1215381"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Pesten</a:t>
            </a:r>
          </a:p>
        </p:txBody>
      </p:sp>
      <p:sp>
        <p:nvSpPr>
          <p:cNvPr id="10" name="Oval 9"/>
          <p:cNvSpPr/>
          <p:nvPr/>
        </p:nvSpPr>
        <p:spPr>
          <a:xfrm>
            <a:off x="3454400" y="1569656"/>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val 10"/>
          <p:cNvSpPr/>
          <p:nvPr/>
        </p:nvSpPr>
        <p:spPr>
          <a:xfrm>
            <a:off x="4982219" y="1596108"/>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val 11"/>
          <p:cNvSpPr/>
          <p:nvPr/>
        </p:nvSpPr>
        <p:spPr>
          <a:xfrm>
            <a:off x="6451600" y="1566828"/>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12"/>
          <p:cNvSpPr/>
          <p:nvPr/>
        </p:nvSpPr>
        <p:spPr>
          <a:xfrm>
            <a:off x="7920981" y="1532608"/>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val 19"/>
          <p:cNvSpPr/>
          <p:nvPr/>
        </p:nvSpPr>
        <p:spPr>
          <a:xfrm>
            <a:off x="279400" y="5473730"/>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val 20"/>
          <p:cNvSpPr/>
          <p:nvPr/>
        </p:nvSpPr>
        <p:spPr>
          <a:xfrm>
            <a:off x="1905000" y="5478622"/>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val 21"/>
          <p:cNvSpPr/>
          <p:nvPr/>
        </p:nvSpPr>
        <p:spPr>
          <a:xfrm>
            <a:off x="3454400" y="5476558"/>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val 22"/>
          <p:cNvSpPr/>
          <p:nvPr/>
        </p:nvSpPr>
        <p:spPr>
          <a:xfrm>
            <a:off x="4982219" y="5503010"/>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val 23"/>
          <p:cNvSpPr/>
          <p:nvPr/>
        </p:nvSpPr>
        <p:spPr>
          <a:xfrm>
            <a:off x="6451600" y="5473730"/>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val 24"/>
          <p:cNvSpPr/>
          <p:nvPr/>
        </p:nvSpPr>
        <p:spPr>
          <a:xfrm>
            <a:off x="7920981" y="5439510"/>
            <a:ext cx="1117600" cy="9702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Rectangle: Rounded Corners 25"/>
          <p:cNvSpPr/>
          <p:nvPr/>
        </p:nvSpPr>
        <p:spPr>
          <a:xfrm>
            <a:off x="6309360" y="2399001"/>
            <a:ext cx="751840" cy="384493"/>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prstClr val="white"/>
                </a:solidFill>
                <a:effectLst/>
                <a:uLnTx/>
                <a:uFillTx/>
                <a:latin typeface="Calibri"/>
                <a:ea typeface="+mn-ea"/>
                <a:cs typeface="+mn-cs"/>
              </a:rPr>
              <a:t>TIM</a:t>
            </a:r>
          </a:p>
        </p:txBody>
      </p:sp>
      <p:sp>
        <p:nvSpPr>
          <p:cNvPr id="27" name="Rectangle: Rounded Corners 26"/>
          <p:cNvSpPr/>
          <p:nvPr/>
        </p:nvSpPr>
        <p:spPr>
          <a:xfrm>
            <a:off x="4805680" y="2385631"/>
            <a:ext cx="751840" cy="384493"/>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prstClr val="white"/>
                </a:solidFill>
                <a:effectLst/>
                <a:uLnTx/>
                <a:uFillTx/>
                <a:latin typeface="Calibri"/>
                <a:ea typeface="+mn-ea"/>
                <a:cs typeface="+mn-cs"/>
              </a:rPr>
              <a:t>TIM</a:t>
            </a:r>
          </a:p>
        </p:txBody>
      </p:sp>
      <p:sp>
        <p:nvSpPr>
          <p:cNvPr id="28" name="Rectangle: Rounded Corners 27"/>
          <p:cNvSpPr/>
          <p:nvPr/>
        </p:nvSpPr>
        <p:spPr>
          <a:xfrm>
            <a:off x="7833360" y="2425814"/>
            <a:ext cx="751840" cy="384493"/>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prstClr val="white"/>
                </a:solidFill>
                <a:effectLst/>
                <a:uLnTx/>
                <a:uFillTx/>
                <a:latin typeface="Calibri"/>
                <a:ea typeface="+mn-ea"/>
                <a:cs typeface="+mn-cs"/>
              </a:rPr>
              <a:t>TIM</a:t>
            </a:r>
          </a:p>
        </p:txBody>
      </p:sp>
      <p:sp>
        <p:nvSpPr>
          <p:cNvPr id="29" name="Rectangle: Rounded Corners 28"/>
          <p:cNvSpPr/>
          <p:nvPr/>
        </p:nvSpPr>
        <p:spPr>
          <a:xfrm>
            <a:off x="576580" y="5065924"/>
            <a:ext cx="805180" cy="373586"/>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prstClr val="white"/>
                </a:solidFill>
                <a:effectLst/>
                <a:uLnTx/>
                <a:uFillTx/>
                <a:latin typeface="Calibri"/>
                <a:ea typeface="+mn-ea"/>
                <a:cs typeface="+mn-cs"/>
              </a:rPr>
              <a:t>TIM</a:t>
            </a:r>
          </a:p>
        </p:txBody>
      </p:sp>
      <p:sp>
        <p:nvSpPr>
          <p:cNvPr id="30" name="Speech Bubble: Rectangle with Corners Rounded 29"/>
          <p:cNvSpPr/>
          <p:nvPr/>
        </p:nvSpPr>
        <p:spPr>
          <a:xfrm>
            <a:off x="3454400" y="126961"/>
            <a:ext cx="3153664" cy="979609"/>
          </a:xfrm>
          <a:prstGeom prst="wedgeRoundRectCallout">
            <a:avLst>
              <a:gd name="adj1" fmla="val 1718"/>
              <a:gd name="adj2" fmla="val 17686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Calibri"/>
                <a:ea typeface="+mn-ea"/>
                <a:cs typeface="+mn-cs"/>
              </a:rPr>
              <a:t>Kleef jouw naam daar waar relevant</a:t>
            </a:r>
          </a:p>
        </p:txBody>
      </p:sp>
    </p:spTree>
    <p:extLst>
      <p:ext uri="{BB962C8B-B14F-4D97-AF65-F5344CB8AC3E}">
        <p14:creationId xmlns:p14="http://schemas.microsoft.com/office/powerpoint/2010/main" val="2971483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Bespreking in team</a:t>
            </a:r>
          </a:p>
        </p:txBody>
      </p:sp>
      <p:sp>
        <p:nvSpPr>
          <p:cNvPr id="3" name="Content Placeholder 2"/>
          <p:cNvSpPr>
            <a:spLocks noGrp="1"/>
          </p:cNvSpPr>
          <p:nvPr>
            <p:ph idx="1"/>
          </p:nvPr>
        </p:nvSpPr>
        <p:spPr/>
        <p:txBody>
          <a:bodyPr/>
          <a:lstStyle/>
          <a:p>
            <a:r>
              <a:rPr lang="nl-BE" dirty="0"/>
              <a:t>Doe een rondje – iedereen licht toe</a:t>
            </a:r>
          </a:p>
          <a:p>
            <a:r>
              <a:rPr lang="nl-BE" dirty="0"/>
              <a:t>Begrijpen we ieders bijdrage ?</a:t>
            </a:r>
          </a:p>
          <a:p>
            <a:r>
              <a:rPr lang="nl-BE" dirty="0"/>
              <a:t>Hebben we als team lacunes ?</a:t>
            </a:r>
          </a:p>
          <a:p>
            <a:pPr lvl="1"/>
            <a:r>
              <a:rPr lang="nl-BE" dirty="0"/>
              <a:t>Zo ja, hoe gaan we die expertises binnen krijgen ?</a:t>
            </a:r>
          </a:p>
          <a:p>
            <a:endParaRPr lang="nl-BE"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31019C-3939-5F43-B75D-CFD4E736BA37}" type="slidenum">
              <a:rPr kumimoji="0" lang="nl-NL" sz="1400" b="0" i="0" u="none" strike="noStrike" kern="1200" cap="none" spc="0" normalizeH="0" baseline="0" noProof="0" smtClean="0">
                <a:ln>
                  <a:noFill/>
                </a:ln>
                <a:solidFill>
                  <a:srgbClr val="52B62C"/>
                </a:solidFill>
                <a:effectLst/>
                <a:uLnTx/>
                <a:uFillTx/>
                <a:latin typeface="Helvetica Neue"/>
                <a:ea typeface="+mn-ea"/>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l-NL" sz="1400" b="0" i="0" u="none" strike="noStrike" kern="1200" cap="none" spc="0" normalizeH="0" baseline="0" noProof="0">
              <a:ln>
                <a:noFill/>
              </a:ln>
              <a:solidFill>
                <a:srgbClr val="52B62C"/>
              </a:solidFill>
              <a:effectLst/>
              <a:uLnTx/>
              <a:uFillTx/>
              <a:latin typeface="Helvetica Neue"/>
              <a:ea typeface="+mn-ea"/>
            </a:endParaRPr>
          </a:p>
        </p:txBody>
      </p:sp>
    </p:spTree>
    <p:extLst>
      <p:ext uri="{BB962C8B-B14F-4D97-AF65-F5344CB8AC3E}">
        <p14:creationId xmlns:p14="http://schemas.microsoft.com/office/powerpoint/2010/main" val="402436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FS sjabloon voorste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FS sjabloon voorstel.potx</Template>
  <TotalTime>6560</TotalTime>
  <Words>634</Words>
  <Application>Microsoft Office PowerPoint</Application>
  <PresentationFormat>Diavoorstelling (4:3)</PresentationFormat>
  <Paragraphs>109</Paragraphs>
  <Slides>11</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11</vt:i4>
      </vt:variant>
    </vt:vector>
  </HeadingPairs>
  <TitlesOfParts>
    <vt:vector size="19" baseType="lpstr">
      <vt:lpstr>Arial</vt:lpstr>
      <vt:lpstr>Bradley Hand ITC</vt:lpstr>
      <vt:lpstr>Calibri</vt:lpstr>
      <vt:lpstr>Helvetica Neue</vt:lpstr>
      <vt:lpstr>Helvetica Neue Bold Condensed</vt:lpstr>
      <vt:lpstr>Helvetica Neue Light</vt:lpstr>
      <vt:lpstr>Times New Roman</vt:lpstr>
      <vt:lpstr>FS sjabloon voorstel</vt:lpstr>
      <vt:lpstr>Workshop –  Rollen en verwachtingen  binnen het team</vt:lpstr>
      <vt:lpstr>Startpunt: onze opdracht</vt:lpstr>
      <vt:lpstr>We delen het werk op in rollen</vt:lpstr>
      <vt:lpstr>PowerPoint-presentatie</vt:lpstr>
      <vt:lpstr>Stap 1 – expertises</vt:lpstr>
      <vt:lpstr>PowerPoint-presentatie</vt:lpstr>
      <vt:lpstr>Expertises – wie doet wat ?</vt:lpstr>
      <vt:lpstr>PowerPoint-presentatie</vt:lpstr>
      <vt:lpstr>Bespreking in team</vt:lpstr>
      <vt:lpstr>Stap 2 – Regelrollen</vt:lpstr>
      <vt:lpstr>PowerPoint-presentatie</vt:lpstr>
    </vt:vector>
  </TitlesOfParts>
  <Company>Prevent vzw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GO4GOLD</dc:title>
  <dc:creator>Lieven Eeckelaert</dc:creator>
  <cp:lastModifiedBy>Stefaan</cp:lastModifiedBy>
  <cp:revision>415</cp:revision>
  <dcterms:created xsi:type="dcterms:W3CDTF">2014-09-02T20:49:16Z</dcterms:created>
  <dcterms:modified xsi:type="dcterms:W3CDTF">2018-03-28T16:34:48Z</dcterms:modified>
</cp:coreProperties>
</file>